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20.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6.xml.rels" ContentType="application/vnd.openxmlformats-package.relationships+xml"/>
  <Override PartName="/ppt/slides/_rels/slide7.xml.rels" ContentType="application/vnd.openxmlformats-package.relationships+xml"/>
  <Override PartName="/ppt/slides/_rels/slide10.xml.rels" ContentType="application/vnd.openxmlformats-package.relationships+xml"/>
  <Override PartName="/ppt/slides/_rels/slide5.xml.rels" ContentType="application/vnd.openxmlformats-package.relationships+xml"/>
  <Override PartName="/ppt/slides/_rels/slide17.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Layouts/slideLayout12.xml" ContentType="application/vnd.openxmlformats-officedocument.presentationml.slideLayout+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10.xml.rels" ContentType="application/vnd.openxmlformats-package.relationships+xml"/>
  <Override PartName="/ppt/slideLayouts/_rels/slideLayout3.xml.rels" ContentType="application/vnd.openxmlformats-package.relationships+xml"/>
  <Override PartName="/ppt/slideLayouts/_rels/slideLayout6.xml.rels" ContentType="application/vnd.openxmlformats-package.relationships+xml"/>
  <Override PartName="/ppt/slideLayouts/_rels/slideLayout2.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theme/theme1.xml" ContentType="application/vnd.openxmlformats-officedocument.theme+xml"/>
  <Override PartName="/ppt/media/image100.png" ContentType="image/png"/>
  <Override PartName="/ppt/media/image98.png" ContentType="image/png"/>
  <Override PartName="/ppt/media/image92.png" ContentType="image/png"/>
  <Override PartName="/ppt/media/image91.png" ContentType="image/png"/>
  <Override PartName="/ppt/media/image90.png" ContentType="image/png"/>
  <Override PartName="/ppt/media/image88.png" ContentType="image/png"/>
  <Override PartName="/ppt/media/image85.png" ContentType="image/png"/>
  <Override PartName="/ppt/media/image84.png" ContentType="image/png"/>
  <Override PartName="/ppt/media/image83.png" ContentType="image/png"/>
  <Override PartName="/ppt/media/image82.png" ContentType="image/png"/>
  <Override PartName="/ppt/media/image81.png" ContentType="image/png"/>
  <Override PartName="/ppt/media/image80.png" ContentType="image/png"/>
  <Override PartName="/ppt/media/image95.png" ContentType="image/png"/>
  <Override PartName="/ppt/media/image76.png" ContentType="image/png"/>
  <Override PartName="/ppt/media/image93.png" ContentType="image/png"/>
  <Override PartName="/ppt/media/image75.png" ContentType="image/png"/>
  <Override PartName="/ppt/media/image74.png" ContentType="image/png"/>
  <Override PartName="/ppt/media/image73.png" ContentType="image/png"/>
  <Override PartName="/ppt/media/image71.png" ContentType="image/png"/>
  <Override PartName="/ppt/media/image68.png" ContentType="image/png"/>
  <Override PartName="/ppt/media/image69.png" ContentType="image/png"/>
  <Override PartName="/ppt/media/image67.png" ContentType="image/png"/>
  <Override PartName="/ppt/media/image66.png" ContentType="image/png"/>
  <Override PartName="/ppt/media/image65.png" ContentType="image/png"/>
  <Override PartName="/ppt/media/image64.png" ContentType="image/png"/>
  <Override PartName="/ppt/media/image72.png" ContentType="image/png"/>
  <Override PartName="/ppt/media/image63.png" ContentType="image/png"/>
  <Override PartName="/ppt/media/image62.png" ContentType="image/png"/>
  <Override PartName="/ppt/media/image60.png" ContentType="image/png"/>
  <Override PartName="/ppt/media/image59.png" ContentType="image/png"/>
  <Override PartName="/ppt/media/image78.png" ContentType="image/png"/>
  <Override PartName="/ppt/media/image58.png" ContentType="image/png"/>
  <Override PartName="/ppt/media/image97.png" ContentType="image/png"/>
  <Override PartName="/ppt/media/image57.png" ContentType="image/png"/>
  <Override PartName="/ppt/media/image53.png" ContentType="image/png"/>
  <Override PartName="/ppt/media/image86.png" ContentType="image/png"/>
  <Override PartName="/ppt/media/image52.png" ContentType="image/png"/>
  <Override PartName="/ppt/media/image56.png" ContentType="image/png"/>
  <Override PartName="/ppt/media/image51.png" ContentType="image/png"/>
  <Override PartName="/ppt/media/image50.png" ContentType="image/png"/>
  <Override PartName="/ppt/media/image89.png" ContentType="image/png"/>
  <Override PartName="/ppt/media/image49.png" ContentType="image/png"/>
  <Override PartName="/ppt/media/image43.png" ContentType="image/png"/>
  <Override PartName="/ppt/media/image42.png" ContentType="image/png"/>
  <Override PartName="/ppt/media/image41.png" ContentType="image/png"/>
  <Override PartName="/ppt/media/image36.png" ContentType="image/png"/>
  <Override PartName="/ppt/media/image32.png" ContentType="image/png"/>
  <Override PartName="/ppt/media/image45.png" ContentType="image/png"/>
  <Override PartName="/ppt/media/image30.png" ContentType="image/png"/>
  <Override PartName="/ppt/media/image44.png" ContentType="image/png"/>
  <Override PartName="/ppt/media/image27.png" ContentType="image/png"/>
  <Override PartName="/ppt/media/image26.png" ContentType="image/png"/>
  <Override PartName="/ppt/media/image87.png" ContentType="image/png"/>
  <Override PartName="/ppt/media/image28.png" ContentType="image/png"/>
  <Override PartName="/ppt/media/image25.png" ContentType="image/png"/>
  <Override PartName="/ppt/media/image33.png" ContentType="image/png"/>
  <Override PartName="/ppt/media/image38.png" ContentType="image/png"/>
  <Override PartName="/ppt/media/image77.png" ContentType="image/png"/>
  <Override PartName="/ppt/media/image22.png" ContentType="image/png"/>
  <Override PartName="/ppt/media/image55.png" ContentType="image/png"/>
  <Override PartName="/ppt/media/image99.png" ContentType="image/png"/>
  <Override PartName="/ppt/media/image31.png" ContentType="image/png"/>
  <Override PartName="/ppt/media/image37.png" ContentType="image/png"/>
  <Override PartName="/ppt/media/image24.png" ContentType="image/png"/>
  <Override PartName="/ppt/media/image21.png" ContentType="image/png"/>
  <Override PartName="/ppt/media/image54.png" ContentType="image/png"/>
  <Override PartName="/ppt/media/image61.png" ContentType="image/png"/>
  <Override PartName="/ppt/media/image20.png" ContentType="image/png"/>
  <Override PartName="/ppt/media/image96.png" ContentType="image/png"/>
  <Override PartName="/ppt/media/image19.png" ContentType="image/png"/>
  <Override PartName="/ppt/media/image16.png" ContentType="image/png"/>
  <Override PartName="/ppt/media/image17.png" ContentType="image/png"/>
  <Override PartName="/ppt/media/image14.png" ContentType="image/png"/>
  <Override PartName="/ppt/media/image13.png" ContentType="image/png"/>
  <Override PartName="/ppt/media/image46.png" ContentType="image/png"/>
  <Override PartName="/ppt/media/image23.png" ContentType="image/png"/>
  <Override PartName="/ppt/media/image12.png" ContentType="image/png"/>
  <Override PartName="/ppt/media/image39.png" ContentType="image/png"/>
  <Override PartName="/ppt/media/image94.png" ContentType="image/png"/>
  <Override PartName="/ppt/media/image35.png" ContentType="image/png"/>
  <Override PartName="/ppt/media/image10.png" ContentType="image/png"/>
  <Override PartName="/ppt/media/image48.png" ContentType="image/png"/>
  <Override PartName="/ppt/media/image9.png" ContentType="image/png"/>
  <Override PartName="/ppt/media/image15.png" ContentType="image/png"/>
  <Override PartName="/ppt/media/image29.png" ContentType="image/png"/>
  <Override PartName="/ppt/media/image8.png" ContentType="image/png"/>
  <Override PartName="/ppt/media/image40.png" ContentType="image/png"/>
  <Override PartName="/ppt/media/image34.png" ContentType="image/png"/>
  <Override PartName="/ppt/media/image6.png" ContentType="image/png"/>
  <Override PartName="/ppt/media/image5.png" ContentType="image/png"/>
  <Override PartName="/ppt/media/image18.png" ContentType="image/png"/>
  <Override PartName="/ppt/media/image7.png" ContentType="image/png"/>
  <Override PartName="/ppt/media/image4.png" ContentType="image/png"/>
  <Override PartName="/ppt/media/image3.png" ContentType="image/png"/>
  <Override PartName="/ppt/media/image79.png" ContentType="image/png"/>
  <Override PartName="/ppt/media/image47.png" ContentType="image/png"/>
  <Override PartName="/ppt/media/image70.png" ContentType="image/png"/>
  <Override PartName="/ppt/media/image2.png" ContentType="image/png"/>
  <Override PartName="/ppt/media/image1.png" ContentType="image/png"/>
  <Override PartName="/ppt/media/image11.png" ContentType="image/png"/>
  <Override PartName="/ppt/slideMasters/_rels/slideMaster1.xml.rels" ContentType="application/vnd.openxmlformats-package.relationships+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Lst>
  <p:sldSz cx="10080625" cy="567055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04000" y="216000"/>
            <a:ext cx="7020000" cy="936360"/>
          </a:xfrm>
          <a:prstGeom prst="rect">
            <a:avLst/>
          </a:prstGeom>
        </p:spPr>
        <p:txBody>
          <a:bodyPr lIns="0" rIns="0" tIns="0" bIns="0" anchor="ctr"/>
          <a:p>
            <a:endParaRPr/>
          </a:p>
        </p:txBody>
      </p:sp>
      <p:sp>
        <p:nvSpPr>
          <p:cNvPr id="28" name="PlaceHolder 2"/>
          <p:cNvSpPr>
            <a:spLocks noGrp="1"/>
          </p:cNvSpPr>
          <p:nvPr>
            <p:ph type="body"/>
          </p:nvPr>
        </p:nvSpPr>
        <p:spPr>
          <a:xfrm>
            <a:off x="504000" y="1368000"/>
            <a:ext cx="9072000" cy="1568160"/>
          </a:xfrm>
          <a:prstGeom prst="rect">
            <a:avLst/>
          </a:prstGeom>
        </p:spPr>
        <p:txBody>
          <a:bodyPr lIns="0" rIns="0" tIns="0" bIns="0"/>
          <a:p>
            <a:endParaRPr/>
          </a:p>
        </p:txBody>
      </p:sp>
      <p:sp>
        <p:nvSpPr>
          <p:cNvPr id="29" name="PlaceHolder 3"/>
          <p:cNvSpPr>
            <a:spLocks noGrp="1"/>
          </p:cNvSpPr>
          <p:nvPr>
            <p:ph type="body"/>
          </p:nvPr>
        </p:nvSpPr>
        <p:spPr>
          <a:xfrm>
            <a:off x="504000" y="3085560"/>
            <a:ext cx="9072000" cy="156816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504000" y="216000"/>
            <a:ext cx="7020000" cy="936360"/>
          </a:xfrm>
          <a:prstGeom prst="rect">
            <a:avLst/>
          </a:prstGeom>
        </p:spPr>
        <p:txBody>
          <a:bodyPr lIns="0" rIns="0" tIns="0" bIns="0" anchor="ctr"/>
          <a:p>
            <a:endParaRPr/>
          </a:p>
        </p:txBody>
      </p:sp>
      <p:sp>
        <p:nvSpPr>
          <p:cNvPr id="31" name="PlaceHolder 2"/>
          <p:cNvSpPr>
            <a:spLocks noGrp="1"/>
          </p:cNvSpPr>
          <p:nvPr>
            <p:ph type="body"/>
          </p:nvPr>
        </p:nvSpPr>
        <p:spPr>
          <a:xfrm>
            <a:off x="504000" y="1368000"/>
            <a:ext cx="4426920" cy="1568160"/>
          </a:xfrm>
          <a:prstGeom prst="rect">
            <a:avLst/>
          </a:prstGeom>
        </p:spPr>
        <p:txBody>
          <a:bodyPr lIns="0" rIns="0" tIns="0" bIns="0"/>
          <a:p>
            <a:endParaRPr/>
          </a:p>
        </p:txBody>
      </p:sp>
      <p:sp>
        <p:nvSpPr>
          <p:cNvPr id="32" name="PlaceHolder 3"/>
          <p:cNvSpPr>
            <a:spLocks noGrp="1"/>
          </p:cNvSpPr>
          <p:nvPr>
            <p:ph type="body"/>
          </p:nvPr>
        </p:nvSpPr>
        <p:spPr>
          <a:xfrm>
            <a:off x="5152680" y="1368000"/>
            <a:ext cx="4426920" cy="1568160"/>
          </a:xfrm>
          <a:prstGeom prst="rect">
            <a:avLst/>
          </a:prstGeom>
        </p:spPr>
        <p:txBody>
          <a:bodyPr lIns="0" rIns="0" tIns="0" bIns="0"/>
          <a:p>
            <a:endParaRPr/>
          </a:p>
        </p:txBody>
      </p:sp>
      <p:sp>
        <p:nvSpPr>
          <p:cNvPr id="33" name="PlaceHolder 4"/>
          <p:cNvSpPr>
            <a:spLocks noGrp="1"/>
          </p:cNvSpPr>
          <p:nvPr>
            <p:ph type="body"/>
          </p:nvPr>
        </p:nvSpPr>
        <p:spPr>
          <a:xfrm>
            <a:off x="5152680" y="3085560"/>
            <a:ext cx="4426920" cy="1568160"/>
          </a:xfrm>
          <a:prstGeom prst="rect">
            <a:avLst/>
          </a:prstGeom>
        </p:spPr>
        <p:txBody>
          <a:bodyPr lIns="0" rIns="0" tIns="0" bIns="0"/>
          <a:p>
            <a:endParaRPr/>
          </a:p>
        </p:txBody>
      </p:sp>
      <p:sp>
        <p:nvSpPr>
          <p:cNvPr id="34" name="PlaceHolder 5"/>
          <p:cNvSpPr>
            <a:spLocks noGrp="1"/>
          </p:cNvSpPr>
          <p:nvPr>
            <p:ph type="body"/>
          </p:nvPr>
        </p:nvSpPr>
        <p:spPr>
          <a:xfrm>
            <a:off x="504000" y="3085560"/>
            <a:ext cx="4426920" cy="156816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504000" y="216000"/>
            <a:ext cx="7020000" cy="936360"/>
          </a:xfrm>
          <a:prstGeom prst="rect">
            <a:avLst/>
          </a:prstGeom>
        </p:spPr>
        <p:txBody>
          <a:bodyPr lIns="0" rIns="0" tIns="0" bIns="0" anchor="ctr"/>
          <a:p>
            <a:endParaRPr/>
          </a:p>
        </p:txBody>
      </p:sp>
      <p:sp>
        <p:nvSpPr>
          <p:cNvPr id="36" name="PlaceHolder 2"/>
          <p:cNvSpPr>
            <a:spLocks noGrp="1"/>
          </p:cNvSpPr>
          <p:nvPr>
            <p:ph type="body"/>
          </p:nvPr>
        </p:nvSpPr>
        <p:spPr>
          <a:xfrm>
            <a:off x="504000" y="1368000"/>
            <a:ext cx="9072000" cy="3288240"/>
          </a:xfrm>
          <a:prstGeom prst="rect">
            <a:avLst/>
          </a:prstGeom>
        </p:spPr>
        <p:txBody>
          <a:bodyPr lIns="0" rIns="0" tIns="0" bIns="0"/>
          <a:p>
            <a:endParaRPr/>
          </a:p>
        </p:txBody>
      </p:sp>
      <p:sp>
        <p:nvSpPr>
          <p:cNvPr id="37" name="PlaceHolder 3"/>
          <p:cNvSpPr>
            <a:spLocks noGrp="1"/>
          </p:cNvSpPr>
          <p:nvPr>
            <p:ph type="body"/>
          </p:nvPr>
        </p:nvSpPr>
        <p:spPr>
          <a:xfrm>
            <a:off x="504000" y="1368000"/>
            <a:ext cx="9072000" cy="3288240"/>
          </a:xfrm>
          <a:prstGeom prst="rect">
            <a:avLst/>
          </a:prstGeom>
        </p:spPr>
        <p:txBody>
          <a:bodyPr lIns="0" rIns="0" tIns="0" bIns="0"/>
          <a:p>
            <a:endParaRPr/>
          </a:p>
        </p:txBody>
      </p:sp>
      <p:pic>
        <p:nvPicPr>
          <p:cNvPr id="38" name="" descr=""/>
          <p:cNvPicPr/>
          <p:nvPr/>
        </p:nvPicPr>
        <p:blipFill>
          <a:blip r:embed="rId2"/>
          <a:stretch>
            <a:fillRect/>
          </a:stretch>
        </p:blipFill>
        <p:spPr>
          <a:xfrm>
            <a:off x="2979360" y="1368000"/>
            <a:ext cx="4120920" cy="3288240"/>
          </a:xfrm>
          <a:prstGeom prst="rect">
            <a:avLst/>
          </a:prstGeom>
          <a:ln w="18360">
            <a:noFill/>
          </a:ln>
        </p:spPr>
      </p:pic>
      <p:pic>
        <p:nvPicPr>
          <p:cNvPr id="39" name="" descr=""/>
          <p:cNvPicPr/>
          <p:nvPr/>
        </p:nvPicPr>
        <p:blipFill>
          <a:blip r:embed="rId3"/>
          <a:stretch>
            <a:fillRect/>
          </a:stretch>
        </p:blipFill>
        <p:spPr>
          <a:xfrm>
            <a:off x="2979360" y="1368000"/>
            <a:ext cx="4120920" cy="3288240"/>
          </a:xfrm>
          <a:prstGeom prst="rect">
            <a:avLst/>
          </a:prstGeom>
          <a:ln w="18360">
            <a:noFill/>
          </a:ln>
        </p:spPr>
      </p:pic>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216000"/>
            <a:ext cx="7020000" cy="936360"/>
          </a:xfrm>
          <a:prstGeom prst="rect">
            <a:avLst/>
          </a:prstGeom>
        </p:spPr>
        <p:txBody>
          <a:bodyPr lIns="0" rIns="0" tIns="0" bIns="0" anchor="ctr"/>
          <a:p>
            <a:endParaRPr/>
          </a:p>
        </p:txBody>
      </p:sp>
      <p:sp>
        <p:nvSpPr>
          <p:cNvPr id="7" name="PlaceHolder 2"/>
          <p:cNvSpPr>
            <a:spLocks noGrp="1"/>
          </p:cNvSpPr>
          <p:nvPr>
            <p:ph type="subTitle"/>
          </p:nvPr>
        </p:nvSpPr>
        <p:spPr>
          <a:xfrm>
            <a:off x="504000" y="1368000"/>
            <a:ext cx="9072000" cy="3288600"/>
          </a:xfrm>
          <a:prstGeom prst="rect">
            <a:avLst/>
          </a:prstGeom>
        </p:spPr>
        <p:txBody>
          <a:bodyPr lIns="0" rIns="0" tIns="0" bIns="0" anchor="ctr"/>
          <a:p>
            <a:pPr algn="ctr"/>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504000" y="216000"/>
            <a:ext cx="7020000" cy="936360"/>
          </a:xfrm>
          <a:prstGeom prst="rect">
            <a:avLst/>
          </a:prstGeom>
        </p:spPr>
        <p:txBody>
          <a:bodyPr lIns="0" rIns="0" tIns="0" bIns="0" anchor="ctr"/>
          <a:p>
            <a:endParaRPr/>
          </a:p>
        </p:txBody>
      </p:sp>
      <p:sp>
        <p:nvSpPr>
          <p:cNvPr id="9" name="PlaceHolder 2"/>
          <p:cNvSpPr>
            <a:spLocks noGrp="1"/>
          </p:cNvSpPr>
          <p:nvPr>
            <p:ph type="body"/>
          </p:nvPr>
        </p:nvSpPr>
        <p:spPr>
          <a:xfrm>
            <a:off x="504000" y="1368000"/>
            <a:ext cx="9072000" cy="328824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504000" y="216000"/>
            <a:ext cx="7020000" cy="936360"/>
          </a:xfrm>
          <a:prstGeom prst="rect">
            <a:avLst/>
          </a:prstGeom>
        </p:spPr>
        <p:txBody>
          <a:bodyPr lIns="0" rIns="0" tIns="0" bIns="0" anchor="ctr"/>
          <a:p>
            <a:endParaRPr/>
          </a:p>
        </p:txBody>
      </p:sp>
      <p:sp>
        <p:nvSpPr>
          <p:cNvPr id="11" name="PlaceHolder 2"/>
          <p:cNvSpPr>
            <a:spLocks noGrp="1"/>
          </p:cNvSpPr>
          <p:nvPr>
            <p:ph type="body"/>
          </p:nvPr>
        </p:nvSpPr>
        <p:spPr>
          <a:xfrm>
            <a:off x="504000" y="1368000"/>
            <a:ext cx="4426920" cy="3288240"/>
          </a:xfrm>
          <a:prstGeom prst="rect">
            <a:avLst/>
          </a:prstGeom>
        </p:spPr>
        <p:txBody>
          <a:bodyPr lIns="0" rIns="0" tIns="0" bIns="0"/>
          <a:p>
            <a:endParaRPr/>
          </a:p>
        </p:txBody>
      </p:sp>
      <p:sp>
        <p:nvSpPr>
          <p:cNvPr id="12" name="PlaceHolder 3"/>
          <p:cNvSpPr>
            <a:spLocks noGrp="1"/>
          </p:cNvSpPr>
          <p:nvPr>
            <p:ph type="body"/>
          </p:nvPr>
        </p:nvSpPr>
        <p:spPr>
          <a:xfrm>
            <a:off x="5152680" y="1368000"/>
            <a:ext cx="4426920" cy="3288240"/>
          </a:xfrm>
          <a:prstGeom prst="rect">
            <a:avLst/>
          </a:prstGeom>
        </p:spPr>
        <p:txBody>
          <a:bodyPr lIns="0" rIns="0" tIns="0" bIns="0"/>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504000" y="216000"/>
            <a:ext cx="7020000" cy="936360"/>
          </a:xfrm>
          <a:prstGeom prst="rect">
            <a:avLst/>
          </a:prstGeom>
        </p:spPr>
        <p:txBody>
          <a:bodyPr lIns="0" rIns="0" tIns="0" bIns="0" anchor="ctr"/>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504000" y="216000"/>
            <a:ext cx="7020000" cy="434052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216000"/>
            <a:ext cx="7020000" cy="936360"/>
          </a:xfrm>
          <a:prstGeom prst="rect">
            <a:avLst/>
          </a:prstGeom>
        </p:spPr>
        <p:txBody>
          <a:bodyPr lIns="0" rIns="0" tIns="0" bIns="0" anchor="ctr"/>
          <a:p>
            <a:endParaRPr/>
          </a:p>
        </p:txBody>
      </p:sp>
      <p:sp>
        <p:nvSpPr>
          <p:cNvPr id="16" name="PlaceHolder 2"/>
          <p:cNvSpPr>
            <a:spLocks noGrp="1"/>
          </p:cNvSpPr>
          <p:nvPr>
            <p:ph type="body"/>
          </p:nvPr>
        </p:nvSpPr>
        <p:spPr>
          <a:xfrm>
            <a:off x="504000" y="1368000"/>
            <a:ext cx="4426920" cy="1568160"/>
          </a:xfrm>
          <a:prstGeom prst="rect">
            <a:avLst/>
          </a:prstGeom>
        </p:spPr>
        <p:txBody>
          <a:bodyPr lIns="0" rIns="0" tIns="0" bIns="0"/>
          <a:p>
            <a:endParaRPr/>
          </a:p>
        </p:txBody>
      </p:sp>
      <p:sp>
        <p:nvSpPr>
          <p:cNvPr id="17" name="PlaceHolder 3"/>
          <p:cNvSpPr>
            <a:spLocks noGrp="1"/>
          </p:cNvSpPr>
          <p:nvPr>
            <p:ph type="body"/>
          </p:nvPr>
        </p:nvSpPr>
        <p:spPr>
          <a:xfrm>
            <a:off x="504000" y="3085560"/>
            <a:ext cx="4426920" cy="1568160"/>
          </a:xfrm>
          <a:prstGeom prst="rect">
            <a:avLst/>
          </a:prstGeom>
        </p:spPr>
        <p:txBody>
          <a:bodyPr lIns="0" rIns="0" tIns="0" bIns="0"/>
          <a:p>
            <a:endParaRPr/>
          </a:p>
        </p:txBody>
      </p:sp>
      <p:sp>
        <p:nvSpPr>
          <p:cNvPr id="18" name="PlaceHolder 4"/>
          <p:cNvSpPr>
            <a:spLocks noGrp="1"/>
          </p:cNvSpPr>
          <p:nvPr>
            <p:ph type="body"/>
          </p:nvPr>
        </p:nvSpPr>
        <p:spPr>
          <a:xfrm>
            <a:off x="5152680" y="1368000"/>
            <a:ext cx="4426920" cy="328824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216000"/>
            <a:ext cx="7020000" cy="936360"/>
          </a:xfrm>
          <a:prstGeom prst="rect">
            <a:avLst/>
          </a:prstGeom>
        </p:spPr>
        <p:txBody>
          <a:bodyPr lIns="0" rIns="0" tIns="0" bIns="0" anchor="ctr"/>
          <a:p>
            <a:endParaRPr/>
          </a:p>
        </p:txBody>
      </p:sp>
      <p:sp>
        <p:nvSpPr>
          <p:cNvPr id="20" name="PlaceHolder 2"/>
          <p:cNvSpPr>
            <a:spLocks noGrp="1"/>
          </p:cNvSpPr>
          <p:nvPr>
            <p:ph type="body"/>
          </p:nvPr>
        </p:nvSpPr>
        <p:spPr>
          <a:xfrm>
            <a:off x="504000" y="1368000"/>
            <a:ext cx="4426920" cy="3288240"/>
          </a:xfrm>
          <a:prstGeom prst="rect">
            <a:avLst/>
          </a:prstGeom>
        </p:spPr>
        <p:txBody>
          <a:bodyPr lIns="0" rIns="0" tIns="0" bIns="0"/>
          <a:p>
            <a:endParaRPr/>
          </a:p>
        </p:txBody>
      </p:sp>
      <p:sp>
        <p:nvSpPr>
          <p:cNvPr id="21" name="PlaceHolder 3"/>
          <p:cNvSpPr>
            <a:spLocks noGrp="1"/>
          </p:cNvSpPr>
          <p:nvPr>
            <p:ph type="body"/>
          </p:nvPr>
        </p:nvSpPr>
        <p:spPr>
          <a:xfrm>
            <a:off x="5152680" y="1368000"/>
            <a:ext cx="4426920" cy="1568160"/>
          </a:xfrm>
          <a:prstGeom prst="rect">
            <a:avLst/>
          </a:prstGeom>
        </p:spPr>
        <p:txBody>
          <a:bodyPr lIns="0" rIns="0" tIns="0" bIns="0"/>
          <a:p>
            <a:endParaRPr/>
          </a:p>
        </p:txBody>
      </p:sp>
      <p:sp>
        <p:nvSpPr>
          <p:cNvPr id="22" name="PlaceHolder 4"/>
          <p:cNvSpPr>
            <a:spLocks noGrp="1"/>
          </p:cNvSpPr>
          <p:nvPr>
            <p:ph type="body"/>
          </p:nvPr>
        </p:nvSpPr>
        <p:spPr>
          <a:xfrm>
            <a:off x="5152680" y="3085560"/>
            <a:ext cx="4426920" cy="156816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216000"/>
            <a:ext cx="7020000" cy="936360"/>
          </a:xfrm>
          <a:prstGeom prst="rect">
            <a:avLst/>
          </a:prstGeom>
        </p:spPr>
        <p:txBody>
          <a:bodyPr lIns="0" rIns="0" tIns="0" bIns="0" anchor="ctr"/>
          <a:p>
            <a:endParaRPr/>
          </a:p>
        </p:txBody>
      </p:sp>
      <p:sp>
        <p:nvSpPr>
          <p:cNvPr id="24" name="PlaceHolder 2"/>
          <p:cNvSpPr>
            <a:spLocks noGrp="1"/>
          </p:cNvSpPr>
          <p:nvPr>
            <p:ph type="body"/>
          </p:nvPr>
        </p:nvSpPr>
        <p:spPr>
          <a:xfrm>
            <a:off x="504000" y="1368000"/>
            <a:ext cx="4426920" cy="1568160"/>
          </a:xfrm>
          <a:prstGeom prst="rect">
            <a:avLst/>
          </a:prstGeom>
        </p:spPr>
        <p:txBody>
          <a:bodyPr lIns="0" rIns="0" tIns="0" bIns="0"/>
          <a:p>
            <a:endParaRPr/>
          </a:p>
        </p:txBody>
      </p:sp>
      <p:sp>
        <p:nvSpPr>
          <p:cNvPr id="25" name="PlaceHolder 3"/>
          <p:cNvSpPr>
            <a:spLocks noGrp="1"/>
          </p:cNvSpPr>
          <p:nvPr>
            <p:ph type="body"/>
          </p:nvPr>
        </p:nvSpPr>
        <p:spPr>
          <a:xfrm>
            <a:off x="5152680" y="1368000"/>
            <a:ext cx="4426920" cy="1568160"/>
          </a:xfrm>
          <a:prstGeom prst="rect">
            <a:avLst/>
          </a:prstGeom>
        </p:spPr>
        <p:txBody>
          <a:bodyPr lIns="0" rIns="0" tIns="0" bIns="0"/>
          <a:p>
            <a:endParaRPr/>
          </a:p>
        </p:txBody>
      </p:sp>
      <p:sp>
        <p:nvSpPr>
          <p:cNvPr id="26" name="PlaceHolder 4"/>
          <p:cNvSpPr>
            <a:spLocks noGrp="1"/>
          </p:cNvSpPr>
          <p:nvPr>
            <p:ph type="body"/>
          </p:nvPr>
        </p:nvSpPr>
        <p:spPr>
          <a:xfrm>
            <a:off x="504000" y="3085560"/>
            <a:ext cx="9072000" cy="156816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0" name="" descr=""/>
          <p:cNvPicPr/>
          <p:nvPr/>
        </p:nvPicPr>
        <p:blipFill>
          <a:blip r:embed="rId2"/>
          <a:stretch>
            <a:fillRect/>
          </a:stretch>
        </p:blipFill>
        <p:spPr>
          <a:xfrm>
            <a:off x="-58320" y="81000"/>
            <a:ext cx="7794360" cy="1205640"/>
          </a:xfrm>
          <a:prstGeom prst="rect">
            <a:avLst/>
          </a:prstGeom>
          <a:ln>
            <a:noFill/>
          </a:ln>
        </p:spPr>
      </p:pic>
      <p:sp>
        <p:nvSpPr>
          <p:cNvPr id="1" name="PlaceHolder 1"/>
          <p:cNvSpPr>
            <a:spLocks noGrp="1"/>
          </p:cNvSpPr>
          <p:nvPr>
            <p:ph type="title"/>
          </p:nvPr>
        </p:nvSpPr>
        <p:spPr>
          <a:xfrm>
            <a:off x="504000" y="216000"/>
            <a:ext cx="7020000" cy="936000"/>
          </a:xfrm>
          <a:prstGeom prst="rect">
            <a:avLst/>
          </a:prstGeom>
        </p:spPr>
        <p:txBody>
          <a:bodyPr lIns="0" rIns="0" tIns="0" bIns="0" anchor="ctr"/>
          <a:p>
            <a:r>
              <a:rPr lang="de-DE" sz="3570">
                <a:latin typeface="Arial"/>
              </a:rPr>
              <a:t>Click to edit the title text format</a:t>
            </a:r>
            <a:endParaRPr/>
          </a:p>
        </p:txBody>
      </p:sp>
      <p:sp>
        <p:nvSpPr>
          <p:cNvPr id="2" name="PlaceHolder 2"/>
          <p:cNvSpPr>
            <a:spLocks noGrp="1"/>
          </p:cNvSpPr>
          <p:nvPr>
            <p:ph type="body"/>
          </p:nvPr>
        </p:nvSpPr>
        <p:spPr>
          <a:xfrm>
            <a:off x="504000" y="1368000"/>
            <a:ext cx="9072000" cy="3288240"/>
          </a:xfrm>
          <a:prstGeom prst="rect">
            <a:avLst/>
          </a:prstGeom>
        </p:spPr>
        <p:txBody>
          <a:bodyPr lIns="0" rIns="0" tIns="0" bIns="0"/>
          <a:p>
            <a:pPr>
              <a:buSzPct val="45000"/>
              <a:buFont typeface="StarSymbol"/>
              <a:buChar char=""/>
            </a:pPr>
            <a:r>
              <a:rPr lang="de-DE" sz="2600">
                <a:latin typeface="Arial"/>
              </a:rPr>
              <a:t>Click to edit the outline text format</a:t>
            </a:r>
            <a:endParaRPr/>
          </a:p>
          <a:p>
            <a:pPr lvl="1">
              <a:buSzPct val="75000"/>
              <a:buFont typeface="StarSymbol"/>
              <a:buChar char=""/>
            </a:pPr>
            <a:r>
              <a:rPr lang="de-DE" sz="2280">
                <a:latin typeface="Arial"/>
              </a:rPr>
              <a:t>Second Outline Level</a:t>
            </a:r>
            <a:endParaRPr/>
          </a:p>
          <a:p>
            <a:pPr lvl="2">
              <a:buSzPct val="45000"/>
              <a:buFont typeface="StarSymbol"/>
              <a:buChar char=""/>
            </a:pPr>
            <a:r>
              <a:rPr lang="de-DE" sz="1950">
                <a:latin typeface="Arial"/>
              </a:rPr>
              <a:t>Third Outline Level</a:t>
            </a:r>
            <a:endParaRPr/>
          </a:p>
          <a:p>
            <a:pPr lvl="3">
              <a:buSzPct val="75000"/>
              <a:buFont typeface="StarSymbol"/>
              <a:buChar char=""/>
            </a:pPr>
            <a:r>
              <a:rPr lang="de-DE" sz="1629">
                <a:latin typeface="Arial"/>
              </a:rPr>
              <a:t>Fourth Outline Level</a:t>
            </a:r>
            <a:endParaRPr/>
          </a:p>
          <a:p>
            <a:pPr lvl="4">
              <a:buSzPct val="45000"/>
              <a:buFont typeface="StarSymbol"/>
              <a:buChar char=""/>
            </a:pPr>
            <a:r>
              <a:rPr lang="de-DE" sz="1629">
                <a:latin typeface="Arial"/>
              </a:rPr>
              <a:t>Fifth Outline Level</a:t>
            </a:r>
            <a:endParaRPr/>
          </a:p>
          <a:p>
            <a:pPr lvl="5">
              <a:buSzPct val="45000"/>
              <a:buFont typeface="StarSymbol"/>
              <a:buChar char=""/>
            </a:pPr>
            <a:r>
              <a:rPr lang="de-DE" sz="1629">
                <a:latin typeface="Arial"/>
              </a:rPr>
              <a:t>Sixth Outline Level</a:t>
            </a:r>
            <a:endParaRPr/>
          </a:p>
          <a:p>
            <a:pPr lvl="6">
              <a:buSzPct val="45000"/>
              <a:buFont typeface="StarSymbol"/>
              <a:buChar char=""/>
            </a:pPr>
            <a:r>
              <a:rPr lang="de-DE" sz="1629">
                <a:latin typeface="Arial"/>
              </a:rPr>
              <a:t>Seventh Outline Level</a:t>
            </a:r>
            <a:endParaRPr/>
          </a:p>
        </p:txBody>
      </p:sp>
      <p:sp>
        <p:nvSpPr>
          <p:cNvPr id="3" name="PlaceHolder 3"/>
          <p:cNvSpPr>
            <a:spLocks noGrp="1"/>
          </p:cNvSpPr>
          <p:nvPr>
            <p:ph type="dt"/>
          </p:nvPr>
        </p:nvSpPr>
        <p:spPr>
          <a:xfrm>
            <a:off x="504000" y="5164920"/>
            <a:ext cx="2348280" cy="390600"/>
          </a:xfrm>
          <a:prstGeom prst="rect">
            <a:avLst/>
          </a:prstGeom>
        </p:spPr>
        <p:txBody>
          <a:bodyPr lIns="0" rIns="0" tIns="0" bIns="0"/>
          <a:p>
            <a:r>
              <a:rPr lang="de-DE" sz="1400">
                <a:latin typeface="Times New Roman"/>
              </a:rPr>
              <a:t>&lt;date/time&gt;</a:t>
            </a:r>
            <a:endParaRPr/>
          </a:p>
        </p:txBody>
      </p:sp>
      <p:sp>
        <p:nvSpPr>
          <p:cNvPr id="4" name="PlaceHolder 4"/>
          <p:cNvSpPr>
            <a:spLocks noGrp="1"/>
          </p:cNvSpPr>
          <p:nvPr>
            <p:ph type="ftr"/>
          </p:nvPr>
        </p:nvSpPr>
        <p:spPr>
          <a:xfrm>
            <a:off x="3447000" y="5164920"/>
            <a:ext cx="3195000" cy="390600"/>
          </a:xfrm>
          <a:prstGeom prst="rect">
            <a:avLst/>
          </a:prstGeom>
        </p:spPr>
        <p:txBody>
          <a:bodyPr lIns="0" rIns="0" tIns="0" bIns="0"/>
          <a:p>
            <a:pPr algn="ctr"/>
            <a:r>
              <a:rPr lang="de-DE" sz="1400">
                <a:latin typeface="Times New Roman"/>
              </a:rPr>
              <a:t>&lt;footer&gt;</a:t>
            </a:r>
            <a:endParaRPr/>
          </a:p>
        </p:txBody>
      </p:sp>
      <p:sp>
        <p:nvSpPr>
          <p:cNvPr id="5" name="PlaceHolder 5"/>
          <p:cNvSpPr>
            <a:spLocks noGrp="1"/>
          </p:cNvSpPr>
          <p:nvPr>
            <p:ph type="sldNum"/>
          </p:nvPr>
        </p:nvSpPr>
        <p:spPr>
          <a:xfrm>
            <a:off x="7227000" y="5164920"/>
            <a:ext cx="2348280" cy="390600"/>
          </a:xfrm>
          <a:prstGeom prst="rect">
            <a:avLst/>
          </a:prstGeom>
        </p:spPr>
        <p:txBody>
          <a:bodyPr lIns="0" rIns="0" tIns="0" bIns="0"/>
          <a:p>
            <a:pPr algn="r"/>
            <a:fld id="{FF7D0ECC-2595-40C8-9807-EA2EFC980928}" type="slidenum">
              <a:rPr lang="de-DE" sz="1400">
                <a:latin typeface="Times New Roman"/>
              </a:rPr>
              <a:t>&lt;number&gt;</a:t>
            </a:fld>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slideLayout" Target="../slideLayouts/slideLayout3.xml"/>
</Relationships>
</file>

<file path=ppt/slides/_rels/slide11.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slideLayout" Target="../slideLayouts/slideLayout3.xml"/>
</Relationships>
</file>

<file path=ppt/slides/_rels/slide12.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slideLayout" Target="../slideLayouts/slideLayout3.xml"/>
</Relationships>
</file>

<file path=ppt/slides/_rels/slide13.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slideLayout" Target="../slideLayouts/slideLayout3.xml"/>
</Relationships>
</file>

<file path=ppt/slides/_rels/slide14.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70.png"/><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slideLayout" Target="../slideLayouts/slideLayout3.xml"/>
</Relationships>
</file>

<file path=ppt/slides/_rels/slide15.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image" Target="../media/image74.png"/><Relationship Id="rId3" Type="http://schemas.openxmlformats.org/officeDocument/2006/relationships/image" Target="../media/image75.png"/><Relationship Id="rId4" Type="http://schemas.openxmlformats.org/officeDocument/2006/relationships/image" Target="../media/image76.png"/><Relationship Id="rId5" Type="http://schemas.openxmlformats.org/officeDocument/2006/relationships/image" Target="../media/image77.png"/><Relationship Id="rId6" Type="http://schemas.openxmlformats.org/officeDocument/2006/relationships/image" Target="../media/image78.png"/><Relationship Id="rId7" Type="http://schemas.openxmlformats.org/officeDocument/2006/relationships/image" Target="../media/image79.png"/><Relationship Id="rId8" Type="http://schemas.openxmlformats.org/officeDocument/2006/relationships/image" Target="../media/image80.png"/><Relationship Id="rId9" Type="http://schemas.openxmlformats.org/officeDocument/2006/relationships/slideLayout" Target="../slideLayouts/slideLayout3.xml"/>
</Relationships>
</file>

<file path=ppt/slides/_rels/slide16.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3.xml"/>
</Relationships>
</file>

<file path=ppt/slides/_rels/slide17.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image" Target="../media/image86.png"/><Relationship Id="rId3" Type="http://schemas.openxmlformats.org/officeDocument/2006/relationships/slideLayout" Target="../slideLayouts/slideLayout3.xml"/>
</Relationships>
</file>

<file path=ppt/slides/_rels/slide18.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image" Target="../media/image88.png"/><Relationship Id="rId3" Type="http://schemas.openxmlformats.org/officeDocument/2006/relationships/image" Target="../media/image89.png"/><Relationship Id="rId4" Type="http://schemas.openxmlformats.org/officeDocument/2006/relationships/slideLayout" Target="../slideLayouts/slideLayout3.xml"/>
</Relationships>
</file>

<file path=ppt/slides/_rels/slide19.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91.png"/><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image" Target="../media/image94.png"/><Relationship Id="rId6"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3.xml"/>
</Relationships>
</file>

<file path=ppt/slides/_rels/slide20.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 Id="rId5" Type="http://schemas.openxmlformats.org/officeDocument/2006/relationships/slideLayout" Target="../slideLayouts/slideLayout3.xml"/>
</Relationships>
</file>

<file path=ppt/slides/_rels/slide21.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image" Target="../media/image100.png"/><Relationship Id="rId3"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3.xml"/>
</Relationships>
</file>

<file path=ppt/slides/_rels/slide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3.xml"/>
</Relationships>
</file>

<file path=ppt/slides/_rels/slide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png"/><Relationship Id="rId11"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slideLayout" Target="../slideLayouts/slideLayout3.xml"/>
</Relationships>
</file>

<file path=ppt/slides/_rels/slide7.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slideLayout" Target="../slideLayouts/slideLayout3.xml"/>
</Relationships>
</file>

<file path=ppt/slides/_rels/slide8.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3.xml"/>
</Relationships>
</file>

<file path=ppt/slides/_rels/slide9.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slideLayout" Target="../slideLayouts/slideLayout3.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0" name="TextShape 1"/>
          <p:cNvSpPr txBox="1"/>
          <p:nvPr/>
        </p:nvSpPr>
        <p:spPr>
          <a:xfrm>
            <a:off x="504000" y="216000"/>
            <a:ext cx="7020000" cy="936000"/>
          </a:xfrm>
          <a:prstGeom prst="rect">
            <a:avLst/>
          </a:prstGeom>
        </p:spPr>
        <p:txBody>
          <a:bodyPr lIns="0" rIns="0" tIns="0" bIns="0" anchor="ctr"/>
          <a:p>
            <a:r>
              <a:rPr lang="de-DE" sz="3570">
                <a:latin typeface="Arial"/>
              </a:rPr>
              <a:t>CIVILITY : </a:t>
            </a:r>
            <a:r>
              <a:rPr lang="de-DE" sz="2000">
                <a:latin typeface="Arial"/>
              </a:rPr>
              <a:t>cloud based Interactive Visualization of Tractography Brain Connectome</a:t>
            </a:r>
            <a:endParaRPr/>
          </a:p>
        </p:txBody>
      </p:sp>
      <p:sp>
        <p:nvSpPr>
          <p:cNvPr id="41" name="TextShape 2"/>
          <p:cNvSpPr txBox="1"/>
          <p:nvPr/>
        </p:nvSpPr>
        <p:spPr>
          <a:xfrm>
            <a:off x="2103120" y="1377360"/>
            <a:ext cx="6054480" cy="914400"/>
          </a:xfrm>
          <a:prstGeom prst="rect">
            <a:avLst/>
          </a:prstGeom>
        </p:spPr>
        <p:txBody>
          <a:bodyPr lIns="0" rIns="0" tIns="0" bIns="0" anchor="ctr"/>
          <a:p>
            <a:pPr algn="ctr"/>
            <a:r>
              <a:rPr b="1" lang="de-DE" sz="4000" u="sng">
                <a:solidFill>
                  <a:srgbClr val="0047ff"/>
                </a:solidFill>
                <a:latin typeface="Arial"/>
              </a:rPr>
              <a:t>Tutorial</a:t>
            </a:r>
            <a:endParaRPr/>
          </a:p>
        </p:txBody>
      </p:sp>
      <p:pic>
        <p:nvPicPr>
          <p:cNvPr id="42" name="" descr=""/>
          <p:cNvPicPr/>
          <p:nvPr/>
        </p:nvPicPr>
        <p:blipFill>
          <a:blip r:embed="rId1"/>
          <a:stretch>
            <a:fillRect/>
          </a:stretch>
        </p:blipFill>
        <p:spPr>
          <a:xfrm>
            <a:off x="8503920" y="127800"/>
            <a:ext cx="1097280" cy="1060920"/>
          </a:xfrm>
          <a:prstGeom prst="rect">
            <a:avLst/>
          </a:prstGeom>
          <a:ln w="18360">
            <a:noFill/>
          </a:ln>
        </p:spPr>
      </p:pic>
      <p:pic>
        <p:nvPicPr>
          <p:cNvPr id="43" name="" descr=""/>
          <p:cNvPicPr/>
          <p:nvPr/>
        </p:nvPicPr>
        <p:blipFill>
          <a:blip r:embed="rId2"/>
          <a:stretch>
            <a:fillRect/>
          </a:stretch>
        </p:blipFill>
        <p:spPr>
          <a:xfrm>
            <a:off x="457200" y="2017440"/>
            <a:ext cx="3718800" cy="3108960"/>
          </a:xfrm>
          <a:prstGeom prst="rect">
            <a:avLst/>
          </a:prstGeom>
          <a:ln w="18360">
            <a:noFill/>
          </a:ln>
        </p:spPr>
      </p:pic>
      <p:pic>
        <p:nvPicPr>
          <p:cNvPr id="44" name="" descr=""/>
          <p:cNvPicPr/>
          <p:nvPr/>
        </p:nvPicPr>
        <p:blipFill>
          <a:blip r:embed="rId3"/>
          <a:stretch>
            <a:fillRect/>
          </a:stretch>
        </p:blipFill>
        <p:spPr>
          <a:xfrm>
            <a:off x="6434640" y="2025360"/>
            <a:ext cx="1722960" cy="1272240"/>
          </a:xfrm>
          <a:prstGeom prst="rect">
            <a:avLst/>
          </a:prstGeom>
          <a:ln w="18360">
            <a:noFill/>
          </a:ln>
        </p:spPr>
      </p:pic>
      <p:pic>
        <p:nvPicPr>
          <p:cNvPr id="45" name="" descr=""/>
          <p:cNvPicPr/>
          <p:nvPr/>
        </p:nvPicPr>
        <p:blipFill>
          <a:blip r:embed="rId4"/>
          <a:stretch>
            <a:fillRect/>
          </a:stretch>
        </p:blipFill>
        <p:spPr>
          <a:xfrm>
            <a:off x="6400800" y="3480480"/>
            <a:ext cx="1737360" cy="1342800"/>
          </a:xfrm>
          <a:prstGeom prst="rect">
            <a:avLst/>
          </a:prstGeom>
          <a:ln w="18360">
            <a:noFill/>
          </a:ln>
        </p:spPr>
      </p:pic>
      <p:pic>
        <p:nvPicPr>
          <p:cNvPr id="46" name="" descr=""/>
          <p:cNvPicPr/>
          <p:nvPr/>
        </p:nvPicPr>
        <p:blipFill>
          <a:blip r:embed="rId5"/>
          <a:stretch>
            <a:fillRect/>
          </a:stretch>
        </p:blipFill>
        <p:spPr>
          <a:xfrm>
            <a:off x="8300520" y="2840400"/>
            <a:ext cx="1209240" cy="1463040"/>
          </a:xfrm>
          <a:prstGeom prst="rect">
            <a:avLst/>
          </a:prstGeom>
          <a:ln w="18360">
            <a:noFill/>
          </a:ln>
        </p:spPr>
      </p:pic>
      <p:sp>
        <p:nvSpPr>
          <p:cNvPr id="47" name="TextShape 3"/>
          <p:cNvSpPr txBox="1"/>
          <p:nvPr/>
        </p:nvSpPr>
        <p:spPr>
          <a:xfrm>
            <a:off x="182880" y="1651680"/>
            <a:ext cx="2011680" cy="640080"/>
          </a:xfrm>
          <a:prstGeom prst="rect">
            <a:avLst/>
          </a:prstGeom>
        </p:spPr>
        <p:txBody>
          <a:bodyPr lIns="0" rIns="0" tIns="0" bIns="0" anchor="ctr"/>
          <a:p>
            <a:pPr algn="ctr"/>
            <a:r>
              <a:rPr lang="de-DE" sz="1600">
                <a:solidFill>
                  <a:srgbClr val="0047ff"/>
                </a:solidFill>
                <a:latin typeface="Arial"/>
              </a:rPr>
              <a:t>Circle visualization </a:t>
            </a:r>
            <a:endParaRPr/>
          </a:p>
        </p:txBody>
      </p:sp>
      <p:sp>
        <p:nvSpPr>
          <p:cNvPr id="48" name="TextShape 4"/>
          <p:cNvSpPr txBox="1"/>
          <p:nvPr/>
        </p:nvSpPr>
        <p:spPr>
          <a:xfrm>
            <a:off x="7863840" y="1743120"/>
            <a:ext cx="2011680" cy="640080"/>
          </a:xfrm>
          <a:prstGeom prst="rect">
            <a:avLst/>
          </a:prstGeom>
        </p:spPr>
        <p:txBody>
          <a:bodyPr lIns="0" rIns="0" tIns="0" bIns="0" anchor="ctr"/>
          <a:p>
            <a:pPr algn="ctr"/>
            <a:r>
              <a:rPr lang="de-DE" sz="1600">
                <a:solidFill>
                  <a:srgbClr val="0047ff"/>
                </a:solidFill>
                <a:latin typeface="Arial"/>
              </a:rPr>
              <a:t>Brain template visualization </a:t>
            </a:r>
            <a:endParaRPr/>
          </a:p>
        </p:txBody>
      </p:sp>
      <p:sp>
        <p:nvSpPr>
          <p:cNvPr id="49" name="TextShape 5"/>
          <p:cNvSpPr txBox="1"/>
          <p:nvPr/>
        </p:nvSpPr>
        <p:spPr>
          <a:xfrm>
            <a:off x="1542960" y="5034960"/>
            <a:ext cx="6778080" cy="525240"/>
          </a:xfrm>
          <a:prstGeom prst="rect">
            <a:avLst/>
          </a:prstGeom>
        </p:spPr>
        <p:txBody>
          <a:bodyPr lIns="90000" rIns="90000" tIns="45000" bIns="45000"/>
          <a:p>
            <a:pPr algn="ctr"/>
            <a:r>
              <a:rPr lang="de-DE" sz="1000">
                <a:solidFill>
                  <a:srgbClr val="0047ff"/>
                </a:solidFill>
                <a:latin typeface="Arial"/>
              </a:rPr>
              <a:t>UNC Neuro Image and Research Analysis Laboratories</a:t>
            </a:r>
            <a:r>
              <a:rPr lang="de-DE" sz="1000">
                <a:solidFill>
                  <a:srgbClr val="0047ff"/>
                </a:solidFill>
                <a:latin typeface="Arial"/>
              </a:rPr>
              <a:t>	</a:t>
            </a:r>
            <a:r>
              <a:rPr lang="de-DE" sz="1000">
                <a:solidFill>
                  <a:srgbClr val="0047ff"/>
                </a:solidFill>
                <a:latin typeface="Arial"/>
              </a:rPr>
              <a:t>|  Danaele Puechmaille, Juan Carlos Prieto, Martin Styner</a:t>
            </a:r>
            <a:endParaRPr/>
          </a:p>
          <a:p>
            <a:pPr algn="ctr"/>
            <a:r>
              <a:rPr lang="de-DE" sz="1000">
                <a:solidFill>
                  <a:srgbClr val="0047ff"/>
                </a:solidFill>
                <a:latin typeface="Arial"/>
              </a:rPr>
              <a:t>DP : </a:t>
            </a:r>
            <a:r>
              <a:rPr lang="de-DE" sz="1000">
                <a:solidFill>
                  <a:srgbClr val="0047ff"/>
                </a:solidFill>
                <a:latin typeface="Arial"/>
              </a:rPr>
              <a:t>danaele@email.unc.edu</a:t>
            </a:r>
            <a:r>
              <a:rPr lang="de-DE" sz="1000">
                <a:solidFill>
                  <a:srgbClr val="0047ff"/>
                </a:solidFill>
                <a:latin typeface="Arial"/>
              </a:rPr>
              <a:t>, JCP : </a:t>
            </a:r>
            <a:r>
              <a:rPr lang="de-DE" sz="1000">
                <a:solidFill>
                  <a:srgbClr val="0047ff"/>
                </a:solidFill>
                <a:latin typeface="Arial"/>
              </a:rPr>
              <a:t>jprieto@med.unc.edu</a:t>
            </a:r>
            <a:r>
              <a:rPr lang="de-DE" sz="1000">
                <a:solidFill>
                  <a:srgbClr val="0047ff"/>
                </a:solidFill>
                <a:latin typeface="Arial"/>
              </a:rPr>
              <a:t>, MS : </a:t>
            </a:r>
            <a:r>
              <a:rPr lang="de-DE" sz="1000">
                <a:solidFill>
                  <a:srgbClr val="0047ff"/>
                </a:solidFill>
                <a:latin typeface="Arial"/>
              </a:rPr>
              <a:t>styner@cs.unc.edu</a:t>
            </a:r>
            <a:r>
              <a:rPr lang="de-DE" sz="1000">
                <a:solidFill>
                  <a:srgbClr val="0047ff"/>
                </a:solidFill>
                <a:latin typeface="Arial"/>
              </a:rPr>
              <a:t> </a:t>
            </a:r>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40" name="" descr=""/>
          <p:cNvPicPr/>
          <p:nvPr/>
        </p:nvPicPr>
        <p:blipFill>
          <a:blip r:embed="rId1"/>
          <a:stretch>
            <a:fillRect/>
          </a:stretch>
        </p:blipFill>
        <p:spPr>
          <a:xfrm>
            <a:off x="8503920" y="128160"/>
            <a:ext cx="1097280" cy="1060920"/>
          </a:xfrm>
          <a:prstGeom prst="rect">
            <a:avLst/>
          </a:prstGeom>
          <a:ln w="18360">
            <a:noFill/>
          </a:ln>
        </p:spPr>
      </p:pic>
      <p:pic>
        <p:nvPicPr>
          <p:cNvPr id="141" name="" descr=""/>
          <p:cNvPicPr/>
          <p:nvPr/>
        </p:nvPicPr>
        <p:blipFill>
          <a:blip r:embed="rId2"/>
          <a:srcRect l="0" t="0" r="0" b="407829"/>
          <a:stretch>
            <a:fillRect/>
          </a:stretch>
        </p:blipFill>
        <p:spPr>
          <a:xfrm>
            <a:off x="5486400" y="91440"/>
            <a:ext cx="4433040" cy="4836960"/>
          </a:xfrm>
          <a:prstGeom prst="rect">
            <a:avLst/>
          </a:prstGeom>
          <a:ln w="18360">
            <a:noFill/>
          </a:ln>
        </p:spPr>
      </p:pic>
      <p:sp>
        <p:nvSpPr>
          <p:cNvPr id="142" name="TextShape 1"/>
          <p:cNvSpPr txBox="1"/>
          <p:nvPr/>
        </p:nvSpPr>
        <p:spPr>
          <a:xfrm>
            <a:off x="108000" y="1368000"/>
            <a:ext cx="9072000" cy="508680"/>
          </a:xfrm>
          <a:prstGeom prst="rect">
            <a:avLst/>
          </a:prstGeom>
        </p:spPr>
        <p:txBody>
          <a:bodyPr lIns="0" rIns="0" tIns="0" bIns="0"/>
          <a:p>
            <a:pPr>
              <a:buSzPct val="45000"/>
              <a:buFont typeface="StarSymbol"/>
              <a:buChar char=""/>
            </a:pPr>
            <a:r>
              <a:rPr lang="de-DE" sz="2000" u="sng">
                <a:latin typeface="Arial"/>
              </a:rPr>
              <a:t>Run tractography on one subject - Tab1</a:t>
            </a:r>
            <a:endParaRPr/>
          </a:p>
        </p:txBody>
      </p:sp>
      <p:sp>
        <p:nvSpPr>
          <p:cNvPr id="143" name="TextShape 2"/>
          <p:cNvSpPr txBox="1"/>
          <p:nvPr/>
        </p:nvSpPr>
        <p:spPr>
          <a:xfrm>
            <a:off x="182880" y="2139840"/>
            <a:ext cx="4689360" cy="2615040"/>
          </a:xfrm>
          <a:prstGeom prst="rect">
            <a:avLst/>
          </a:prstGeom>
        </p:spPr>
        <p:txBody>
          <a:bodyPr lIns="0" rIns="0" tIns="0" bIns="0"/>
          <a:p>
            <a:pPr>
              <a:buSzPct val="45000"/>
              <a:buFont typeface="StarSymbol"/>
              <a:buChar char=""/>
            </a:pPr>
            <a:r>
              <a:rPr b="1" lang="de-DE" sz="1200">
                <a:latin typeface="Arial"/>
              </a:rPr>
              <a:t>2. Upload description table and surface(s) files</a:t>
            </a:r>
            <a:endParaRPr/>
          </a:p>
          <a:p>
            <a:pPr>
              <a:buSzPct val="45000"/>
              <a:buFont typeface="StarSymbol"/>
              <a:buChar char=""/>
            </a:pPr>
            <a:r>
              <a:rPr lang="de-DE" sz="1200">
                <a:latin typeface="Arial"/>
              </a:rPr>
              <a:t>Upload the parcellation table (json file) – </a:t>
            </a:r>
            <a:r>
              <a:rPr i="1" lang="de-DE" sz="1200">
                <a:solidFill>
                  <a:srgbClr val="666666"/>
                </a:solidFill>
                <a:latin typeface="Arial"/>
              </a:rPr>
              <a:t>format : vtk </a:t>
            </a:r>
            <a:r>
              <a:rPr i="1" lang="de-DE" sz="1200">
                <a:solidFill>
                  <a:srgbClr val="000000"/>
                </a:solidFill>
                <a:latin typeface="Arial"/>
              </a:rPr>
              <a:t>/</a:t>
            </a:r>
            <a:r>
              <a:rPr i="1" lang="de-DE" sz="1200">
                <a:solidFill>
                  <a:srgbClr val="666666"/>
                </a:solidFill>
                <a:latin typeface="Arial"/>
              </a:rPr>
              <a:t> </a:t>
            </a:r>
            <a:r>
              <a:rPr lang="de-DE" sz="1200">
                <a:latin typeface="Arial"/>
              </a:rPr>
              <a:t>see Appendix 1</a:t>
            </a:r>
            <a:endParaRPr/>
          </a:p>
          <a:p>
            <a:pPr>
              <a:buSzPct val="45000"/>
              <a:buFont typeface="StarSymbol"/>
              <a:buChar char=""/>
            </a:pPr>
            <a:r>
              <a:rPr lang="de-DE" sz="1200">
                <a:latin typeface="Arial"/>
              </a:rPr>
              <a:t>Upload the Inner surface (in</a:t>
            </a:r>
            <a:r>
              <a:rPr lang="de-DE" sz="1200">
                <a:latin typeface="Arial"/>
              </a:rPr>
              <a:t> </a:t>
            </a:r>
            <a:r>
              <a:rPr lang="de-DE" sz="1200" u="sng">
                <a:latin typeface="Arial"/>
              </a:rPr>
              <a:t>diffusion space</a:t>
            </a:r>
            <a:r>
              <a:rPr lang="de-DE" sz="1200">
                <a:latin typeface="Arial"/>
              </a:rPr>
              <a:t>) – </a:t>
            </a:r>
            <a:r>
              <a:rPr i="1" lang="de-DE" sz="1200">
                <a:solidFill>
                  <a:srgbClr val="666666"/>
                </a:solidFill>
                <a:latin typeface="Arial"/>
              </a:rPr>
              <a:t>format : vtk</a:t>
            </a:r>
            <a:endParaRPr/>
          </a:p>
          <a:p>
            <a:pPr>
              <a:buSzPct val="45000"/>
              <a:buFont typeface="StarSymbol"/>
              <a:buChar char=""/>
            </a:pPr>
            <a:r>
              <a:rPr lang="de-DE" sz="1200">
                <a:latin typeface="Arial"/>
              </a:rPr>
              <a:t>This surface contains labels for each region ? Check the box if yes, unchecked if no (default : check) </a:t>
            </a:r>
            <a:endParaRPr/>
          </a:p>
          <a:p>
            <a:pPr>
              <a:buSzPct val="45000"/>
              <a:buFont typeface="StarSymbol"/>
              <a:buChar char=""/>
            </a:pPr>
            <a:r>
              <a:rPr lang="de-DE" sz="1200">
                <a:latin typeface="Arial"/>
              </a:rPr>
              <a:t>If the surface doesn't contain labels, you must upload another surface (</a:t>
            </a:r>
            <a:r>
              <a:rPr lang="de-DE" sz="1200" u="sng">
                <a:latin typeface="Arial"/>
              </a:rPr>
              <a:t>same mesh</a:t>
            </a:r>
            <a:r>
              <a:rPr lang="de-DE" sz="1200">
                <a:latin typeface="Arial"/>
              </a:rPr>
              <a:t>, </a:t>
            </a:r>
            <a:r>
              <a:rPr lang="de-DE" sz="1200" u="sng">
                <a:latin typeface="Arial"/>
              </a:rPr>
              <a:t>same space</a:t>
            </a:r>
            <a:r>
              <a:rPr lang="de-DE" sz="1200">
                <a:latin typeface="Arial"/>
              </a:rPr>
              <a:t>) containing labels</a:t>
            </a:r>
            <a:endParaRPr/>
          </a:p>
        </p:txBody>
      </p:sp>
      <p:pic>
        <p:nvPicPr>
          <p:cNvPr id="144" name="" descr=""/>
          <p:cNvPicPr/>
          <p:nvPr/>
        </p:nvPicPr>
        <p:blipFill>
          <a:blip r:embed="rId3"/>
          <a:stretch>
            <a:fillRect/>
          </a:stretch>
        </p:blipFill>
        <p:spPr>
          <a:xfrm>
            <a:off x="5475600" y="4029120"/>
            <a:ext cx="206640" cy="235440"/>
          </a:xfrm>
          <a:prstGeom prst="rect">
            <a:avLst/>
          </a:prstGeom>
          <a:ln w="18360">
            <a:noFill/>
          </a:ln>
        </p:spPr>
      </p:pic>
      <p:pic>
        <p:nvPicPr>
          <p:cNvPr id="145" name="" descr=""/>
          <p:cNvPicPr/>
          <p:nvPr/>
        </p:nvPicPr>
        <p:blipFill>
          <a:blip r:embed="rId4"/>
          <a:stretch>
            <a:fillRect/>
          </a:stretch>
        </p:blipFill>
        <p:spPr>
          <a:xfrm>
            <a:off x="5475600" y="4394880"/>
            <a:ext cx="206640" cy="235440"/>
          </a:xfrm>
          <a:prstGeom prst="rect">
            <a:avLst/>
          </a:prstGeom>
          <a:ln w="18360">
            <a:noFill/>
          </a:ln>
        </p:spPr>
      </p:pic>
      <p:pic>
        <p:nvPicPr>
          <p:cNvPr id="146" name="" descr=""/>
          <p:cNvPicPr/>
          <p:nvPr/>
        </p:nvPicPr>
        <p:blipFill>
          <a:blip r:embed="rId5"/>
          <a:stretch>
            <a:fillRect/>
          </a:stretch>
        </p:blipFill>
        <p:spPr>
          <a:xfrm>
            <a:off x="5475600" y="4777200"/>
            <a:ext cx="206640" cy="235440"/>
          </a:xfrm>
          <a:prstGeom prst="rect">
            <a:avLst/>
          </a:prstGeom>
          <a:ln w="18360">
            <a:noFill/>
          </a:ln>
        </p:spPr>
      </p:pic>
      <p:pic>
        <p:nvPicPr>
          <p:cNvPr id="147" name="" descr=""/>
          <p:cNvPicPr/>
          <p:nvPr/>
        </p:nvPicPr>
        <p:blipFill>
          <a:blip r:embed="rId6"/>
          <a:stretch>
            <a:fillRect/>
          </a:stretch>
        </p:blipFill>
        <p:spPr>
          <a:xfrm>
            <a:off x="365760" y="4522320"/>
            <a:ext cx="3069360" cy="781200"/>
          </a:xfrm>
          <a:prstGeom prst="rect">
            <a:avLst/>
          </a:prstGeom>
          <a:ln w="18360">
            <a:noFill/>
          </a:ln>
        </p:spPr>
      </p:pic>
      <p:pic>
        <p:nvPicPr>
          <p:cNvPr id="148" name="" descr=""/>
          <p:cNvPicPr/>
          <p:nvPr/>
        </p:nvPicPr>
        <p:blipFill>
          <a:blip r:embed="rId7"/>
          <a:stretch>
            <a:fillRect/>
          </a:stretch>
        </p:blipFill>
        <p:spPr>
          <a:xfrm rot="10600800">
            <a:off x="3657600" y="4377240"/>
            <a:ext cx="711000" cy="723240"/>
          </a:xfrm>
          <a:prstGeom prst="rect">
            <a:avLst/>
          </a:prstGeom>
          <a:ln w="18360">
            <a:noFill/>
          </a:ln>
        </p:spPr>
      </p:pic>
      <p:pic>
        <p:nvPicPr>
          <p:cNvPr id="149" name="" descr=""/>
          <p:cNvPicPr/>
          <p:nvPr/>
        </p:nvPicPr>
        <p:blipFill>
          <a:blip r:embed="rId8"/>
          <a:stretch>
            <a:fillRect/>
          </a:stretch>
        </p:blipFill>
        <p:spPr>
          <a:xfrm>
            <a:off x="159120" y="4888080"/>
            <a:ext cx="206640" cy="235440"/>
          </a:xfrm>
          <a:prstGeom prst="rect">
            <a:avLst/>
          </a:prstGeom>
          <a:ln w="18360">
            <a:noFill/>
          </a:ln>
        </p:spPr>
      </p:pic>
      <p:sp>
        <p:nvSpPr>
          <p:cNvPr id="150" name="TextShape 3"/>
          <p:cNvSpPr txBox="1"/>
          <p:nvPr/>
        </p:nvSpPr>
        <p:spPr>
          <a:xfrm>
            <a:off x="112320" y="216000"/>
            <a:ext cx="5739840" cy="936000"/>
          </a:xfrm>
          <a:prstGeom prst="rect">
            <a:avLst/>
          </a:prstGeom>
        </p:spPr>
        <p:txBody>
          <a:bodyPr lIns="0" rIns="0" tIns="0" bIns="0" anchor="ctr"/>
          <a:p>
            <a:r>
              <a:rPr lang="de-DE" sz="3570">
                <a:latin typeface="Arial"/>
              </a:rPr>
              <a:t>CIVILITY : </a:t>
            </a:r>
            <a:r>
              <a:rPr lang="de-DE" sz="2000">
                <a:latin typeface="Arial"/>
              </a:rPr>
              <a:t>cloud based Interactive Visualization of Tractography Brain Connectome</a:t>
            </a:r>
            <a:endParaRPr/>
          </a:p>
        </p:txBody>
      </p:sp>
    </p:spTree>
  </p:cSld>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51" name="" descr=""/>
          <p:cNvPicPr/>
          <p:nvPr/>
        </p:nvPicPr>
        <p:blipFill>
          <a:blip r:embed="rId1"/>
          <a:stretch>
            <a:fillRect/>
          </a:stretch>
        </p:blipFill>
        <p:spPr>
          <a:xfrm>
            <a:off x="914400" y="3657600"/>
            <a:ext cx="3474720" cy="731520"/>
          </a:xfrm>
          <a:prstGeom prst="rect">
            <a:avLst/>
          </a:prstGeom>
          <a:ln w="18360">
            <a:noFill/>
          </a:ln>
        </p:spPr>
      </p:pic>
      <p:pic>
        <p:nvPicPr>
          <p:cNvPr id="152" name="" descr=""/>
          <p:cNvPicPr/>
          <p:nvPr/>
        </p:nvPicPr>
        <p:blipFill>
          <a:blip r:embed="rId2"/>
          <a:srcRect l="0" t="0" r="404447" b="0"/>
          <a:stretch>
            <a:fillRect/>
          </a:stretch>
        </p:blipFill>
        <p:spPr>
          <a:xfrm rot="1800">
            <a:off x="6139080" y="488160"/>
            <a:ext cx="3172680" cy="4969080"/>
          </a:xfrm>
          <a:prstGeom prst="rect">
            <a:avLst/>
          </a:prstGeom>
          <a:ln w="18360">
            <a:noFill/>
          </a:ln>
        </p:spPr>
      </p:pic>
      <p:pic>
        <p:nvPicPr>
          <p:cNvPr id="153" name="" descr=""/>
          <p:cNvPicPr/>
          <p:nvPr/>
        </p:nvPicPr>
        <p:blipFill>
          <a:blip r:embed="rId3"/>
          <a:stretch>
            <a:fillRect/>
          </a:stretch>
        </p:blipFill>
        <p:spPr>
          <a:xfrm>
            <a:off x="8503920" y="128160"/>
            <a:ext cx="1097280" cy="1060920"/>
          </a:xfrm>
          <a:prstGeom prst="rect">
            <a:avLst/>
          </a:prstGeom>
          <a:ln w="18360">
            <a:noFill/>
          </a:ln>
        </p:spPr>
      </p:pic>
      <p:sp>
        <p:nvSpPr>
          <p:cNvPr id="154" name="TextShape 1"/>
          <p:cNvSpPr txBox="1"/>
          <p:nvPr/>
        </p:nvSpPr>
        <p:spPr>
          <a:xfrm>
            <a:off x="108000" y="1368000"/>
            <a:ext cx="9072000" cy="508680"/>
          </a:xfrm>
          <a:prstGeom prst="rect">
            <a:avLst/>
          </a:prstGeom>
        </p:spPr>
        <p:txBody>
          <a:bodyPr lIns="0" rIns="0" tIns="0" bIns="0"/>
          <a:p>
            <a:pPr>
              <a:buSzPct val="45000"/>
              <a:buFont typeface="StarSymbol"/>
              <a:buChar char=""/>
            </a:pPr>
            <a:r>
              <a:rPr lang="de-DE" sz="2000" u="sng">
                <a:latin typeface="Arial"/>
              </a:rPr>
              <a:t>Run tractography on one subject - Tab1</a:t>
            </a:r>
            <a:endParaRPr/>
          </a:p>
        </p:txBody>
      </p:sp>
      <p:sp>
        <p:nvSpPr>
          <p:cNvPr id="155" name="TextShape 2"/>
          <p:cNvSpPr txBox="1"/>
          <p:nvPr/>
        </p:nvSpPr>
        <p:spPr>
          <a:xfrm>
            <a:off x="91440" y="2139840"/>
            <a:ext cx="5760720" cy="2980800"/>
          </a:xfrm>
          <a:prstGeom prst="rect">
            <a:avLst/>
          </a:prstGeom>
        </p:spPr>
        <p:txBody>
          <a:bodyPr lIns="0" rIns="0" tIns="0" bIns="0"/>
          <a:p>
            <a:pPr>
              <a:buSzPct val="45000"/>
              <a:buFont typeface="StarSymbol"/>
              <a:buChar char=""/>
            </a:pPr>
            <a:r>
              <a:rPr b="1" lang="de-DE" sz="1400">
                <a:latin typeface="Arial"/>
              </a:rPr>
              <a:t>3. Parameters specific to the extraction of label surfaces in the whole brain surface </a:t>
            </a:r>
            <a:endParaRPr/>
          </a:p>
          <a:p>
            <a:pPr>
              <a:buSzPct val="45000"/>
              <a:buFont typeface="StarSymbol"/>
              <a:buChar char=""/>
            </a:pPr>
            <a:r>
              <a:rPr lang="de-DE" sz="1400">
                <a:latin typeface="Arial"/>
              </a:rPr>
              <a:t>Fill the text field by the name of the labelset in the vtk file</a:t>
            </a:r>
            <a:endParaRPr/>
          </a:p>
          <a:p>
            <a:pPr>
              <a:buSzPct val="45000"/>
              <a:buFont typeface="StarSymbol"/>
              <a:buChar char=""/>
            </a:pPr>
            <a:r>
              <a:rPr lang="de-DE" sz="1400">
                <a:latin typeface="Arial"/>
              </a:rPr>
              <a:t>If you want to ignore a label in the vtk file, check to box “Ignore label” and enter the value/ID of the label to ignore (example :  “0 0 0” )</a:t>
            </a:r>
            <a:endParaRPr/>
          </a:p>
          <a:p>
            <a:pPr>
              <a:buSzPct val="45000"/>
              <a:buFont typeface="StarSymbol"/>
              <a:buChar char=""/>
            </a:pPr>
            <a:endParaRPr/>
          </a:p>
          <a:p>
            <a:pPr>
              <a:buSzPct val="45000"/>
              <a:buFont typeface="StarSymbol"/>
              <a:buChar char=""/>
            </a:pPr>
            <a:endParaRPr/>
          </a:p>
          <a:p>
            <a:pPr>
              <a:buSzPct val="45000"/>
              <a:buFont typeface="StarSymbol"/>
              <a:buChar char=""/>
            </a:pPr>
            <a:r>
              <a:rPr lang="de-DE" sz="1400">
                <a:latin typeface="Arial"/>
              </a:rPr>
              <a:t>There is an additional option in the surfaces extraction : overlapping. If the checkbox corresponding to “Overlapping”  is selected that mean each region overlaps the neighboring regions. (by default : selected)</a:t>
            </a:r>
            <a:endParaRPr/>
          </a:p>
        </p:txBody>
      </p:sp>
      <p:pic>
        <p:nvPicPr>
          <p:cNvPr id="156" name="" descr=""/>
          <p:cNvPicPr/>
          <p:nvPr/>
        </p:nvPicPr>
        <p:blipFill>
          <a:blip r:embed="rId4"/>
          <a:stretch>
            <a:fillRect/>
          </a:stretch>
        </p:blipFill>
        <p:spPr>
          <a:xfrm>
            <a:off x="6107040" y="3239280"/>
            <a:ext cx="206640" cy="235440"/>
          </a:xfrm>
          <a:prstGeom prst="rect">
            <a:avLst/>
          </a:prstGeom>
          <a:ln w="18360">
            <a:noFill/>
          </a:ln>
        </p:spPr>
      </p:pic>
      <p:pic>
        <p:nvPicPr>
          <p:cNvPr id="157" name="" descr=""/>
          <p:cNvPicPr/>
          <p:nvPr/>
        </p:nvPicPr>
        <p:blipFill>
          <a:blip r:embed="rId5"/>
          <a:stretch>
            <a:fillRect/>
          </a:stretch>
        </p:blipFill>
        <p:spPr>
          <a:xfrm>
            <a:off x="6107040" y="3056400"/>
            <a:ext cx="206640" cy="235440"/>
          </a:xfrm>
          <a:prstGeom prst="rect">
            <a:avLst/>
          </a:prstGeom>
          <a:ln w="18360">
            <a:noFill/>
          </a:ln>
        </p:spPr>
      </p:pic>
      <p:sp>
        <p:nvSpPr>
          <p:cNvPr id="158" name="Rectangle 3"/>
          <p:cNvSpPr/>
          <p:nvPr/>
        </p:nvSpPr>
        <p:spPr>
          <a:xfrm>
            <a:off x="1116720" y="4114800"/>
            <a:ext cx="1188720" cy="182880"/>
          </a:xfrm>
          <a:prstGeom prst="rect">
            <a:avLst/>
          </a:prstGeom>
          <a:noFill/>
          <a:ln w="29160">
            <a:solidFill>
              <a:srgbClr val="2323dc"/>
            </a:solidFill>
            <a:custDash>
              <a:ds d="51000" sp="51000"/>
              <a:ds d="51000" sp="51000"/>
            </a:custDash>
            <a:round/>
          </a:ln>
        </p:spPr>
      </p:sp>
      <p:pic>
        <p:nvPicPr>
          <p:cNvPr id="159" name="" descr=""/>
          <p:cNvPicPr/>
          <p:nvPr/>
        </p:nvPicPr>
        <p:blipFill>
          <a:blip r:embed="rId6"/>
          <a:stretch>
            <a:fillRect/>
          </a:stretch>
        </p:blipFill>
        <p:spPr>
          <a:xfrm>
            <a:off x="6140520" y="3840480"/>
            <a:ext cx="206640" cy="235440"/>
          </a:xfrm>
          <a:prstGeom prst="rect">
            <a:avLst/>
          </a:prstGeom>
          <a:ln w="18360">
            <a:noFill/>
          </a:ln>
        </p:spPr>
      </p:pic>
      <p:sp>
        <p:nvSpPr>
          <p:cNvPr id="160" name="TextShape 4"/>
          <p:cNvSpPr txBox="1"/>
          <p:nvPr/>
        </p:nvSpPr>
        <p:spPr>
          <a:xfrm>
            <a:off x="112320" y="216000"/>
            <a:ext cx="5739840" cy="936000"/>
          </a:xfrm>
          <a:prstGeom prst="rect">
            <a:avLst/>
          </a:prstGeom>
        </p:spPr>
        <p:txBody>
          <a:bodyPr lIns="0" rIns="0" tIns="0" bIns="0" anchor="ctr"/>
          <a:p>
            <a:r>
              <a:rPr lang="de-DE" sz="3570">
                <a:latin typeface="Arial"/>
              </a:rPr>
              <a:t>CIVILITY : </a:t>
            </a:r>
            <a:r>
              <a:rPr lang="de-DE" sz="2000">
                <a:latin typeface="Arial"/>
              </a:rPr>
              <a:t>cloud based Interactive Visualization of Tractography Brain Connectome</a:t>
            </a:r>
            <a:endParaRPr/>
          </a:p>
        </p:txBody>
      </p:sp>
    </p:spTree>
  </p:cSld>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61" name="" descr=""/>
          <p:cNvPicPr/>
          <p:nvPr/>
        </p:nvPicPr>
        <p:blipFill>
          <a:blip r:embed="rId1"/>
          <a:stretch>
            <a:fillRect/>
          </a:stretch>
        </p:blipFill>
        <p:spPr>
          <a:xfrm>
            <a:off x="5780880" y="548640"/>
            <a:ext cx="3587760" cy="4846320"/>
          </a:xfrm>
          <a:prstGeom prst="rect">
            <a:avLst/>
          </a:prstGeom>
          <a:ln w="18360">
            <a:noFill/>
          </a:ln>
        </p:spPr>
      </p:pic>
      <p:pic>
        <p:nvPicPr>
          <p:cNvPr id="162" name="" descr=""/>
          <p:cNvPicPr/>
          <p:nvPr/>
        </p:nvPicPr>
        <p:blipFill>
          <a:blip r:embed="rId2"/>
          <a:stretch>
            <a:fillRect/>
          </a:stretch>
        </p:blipFill>
        <p:spPr>
          <a:xfrm>
            <a:off x="8503920" y="128160"/>
            <a:ext cx="1097280" cy="1060920"/>
          </a:xfrm>
          <a:prstGeom prst="rect">
            <a:avLst/>
          </a:prstGeom>
          <a:ln w="18360">
            <a:noFill/>
          </a:ln>
        </p:spPr>
      </p:pic>
      <p:sp>
        <p:nvSpPr>
          <p:cNvPr id="163" name="TextShape 1"/>
          <p:cNvSpPr txBox="1"/>
          <p:nvPr/>
        </p:nvSpPr>
        <p:spPr>
          <a:xfrm>
            <a:off x="108000" y="1368000"/>
            <a:ext cx="9072000" cy="508680"/>
          </a:xfrm>
          <a:prstGeom prst="rect">
            <a:avLst/>
          </a:prstGeom>
        </p:spPr>
        <p:txBody>
          <a:bodyPr lIns="0" rIns="0" tIns="0" bIns="0"/>
          <a:p>
            <a:pPr>
              <a:buSzPct val="45000"/>
              <a:buFont typeface="StarSymbol"/>
              <a:buChar char=""/>
            </a:pPr>
            <a:r>
              <a:rPr lang="de-DE" sz="2000" u="sng">
                <a:latin typeface="Arial"/>
              </a:rPr>
              <a:t>Run tractography on one subject - Tab1</a:t>
            </a:r>
            <a:endParaRPr/>
          </a:p>
        </p:txBody>
      </p:sp>
      <p:sp>
        <p:nvSpPr>
          <p:cNvPr id="164" name="TextShape 2"/>
          <p:cNvSpPr txBox="1"/>
          <p:nvPr/>
        </p:nvSpPr>
        <p:spPr>
          <a:xfrm>
            <a:off x="0" y="1828800"/>
            <a:ext cx="4846320" cy="3657600"/>
          </a:xfrm>
          <a:prstGeom prst="rect">
            <a:avLst/>
          </a:prstGeom>
        </p:spPr>
        <p:txBody>
          <a:bodyPr lIns="0" rIns="0" tIns="0" bIns="0" anchor="ctr"/>
          <a:p>
            <a:pPr>
              <a:buSzPct val="45000"/>
              <a:buFont typeface="StarSymbol"/>
              <a:buChar char=""/>
            </a:pPr>
            <a:r>
              <a:rPr i="1" lang="de-DE" sz="1200">
                <a:solidFill>
                  <a:srgbClr val="4c4c4c"/>
                </a:solidFill>
                <a:latin typeface="Arial"/>
              </a:rPr>
              <a:t>For FSL tools, it's possible to modify their parameters. Parameters write in </a:t>
            </a:r>
            <a:r>
              <a:rPr b="1" i="1" lang="de-DE" sz="1200">
                <a:solidFill>
                  <a:srgbClr val="4c4c4c"/>
                </a:solidFill>
                <a:latin typeface="Arial"/>
              </a:rPr>
              <a:t>bold</a:t>
            </a:r>
            <a:r>
              <a:rPr i="1" lang="de-DE" sz="1200" u="sng">
                <a:solidFill>
                  <a:srgbClr val="4c4c4c"/>
                </a:solidFill>
                <a:latin typeface="Arial"/>
              </a:rPr>
              <a:t> can't be modified</a:t>
            </a:r>
            <a:r>
              <a:rPr i="1" lang="de-DE" sz="1200">
                <a:solidFill>
                  <a:srgbClr val="4c4c4c"/>
                </a:solidFill>
                <a:latin typeface="Arial"/>
              </a:rPr>
              <a:t>.  </a:t>
            </a:r>
            <a:endParaRPr/>
          </a:p>
          <a:p>
            <a:pPr>
              <a:buSzPct val="45000"/>
              <a:buFont typeface="StarSymbol"/>
              <a:buChar char=""/>
            </a:pPr>
            <a:r>
              <a:rPr b="1" lang="de-DE" sz="1200">
                <a:latin typeface="Arial"/>
              </a:rPr>
              <a:t>4. Bedpostx parameters</a:t>
            </a:r>
            <a:endParaRPr/>
          </a:p>
          <a:p>
            <a:pPr>
              <a:buSzPct val="45000"/>
              <a:buFont typeface="StarSymbol"/>
              <a:buChar char=""/>
            </a:pPr>
            <a:r>
              <a:rPr lang="de-DE" sz="1200">
                <a:latin typeface="Arial"/>
              </a:rPr>
              <a:t>By default the number of tensors in the voxel fitting is equal to 2. You can modify bedpostx parameters if you are familiar with this tool by clicking on the checkbox “Modify“.</a:t>
            </a:r>
            <a:endParaRPr/>
          </a:p>
          <a:p>
            <a:pPr>
              <a:buSzPct val="45000"/>
              <a:buFont typeface="StarSymbol"/>
              <a:buChar char=""/>
            </a:pPr>
            <a:r>
              <a:rPr b="1" lang="de-DE" sz="1200">
                <a:latin typeface="Arial"/>
              </a:rPr>
              <a:t>5. Probtrackx2 parameters</a:t>
            </a:r>
            <a:endParaRPr/>
          </a:p>
          <a:p>
            <a:pPr>
              <a:buSzPct val="45000"/>
              <a:buFont typeface="StarSymbol"/>
              <a:buChar char=""/>
            </a:pPr>
            <a:r>
              <a:rPr lang="de-DE" sz="1200">
                <a:latin typeface="Arial"/>
              </a:rPr>
              <a:t>Select loopcheck or not for the tractography computation</a:t>
            </a:r>
            <a:endParaRPr/>
          </a:p>
          <a:p>
            <a:pPr>
              <a:buSzPct val="45000"/>
              <a:buFont typeface="StarSymbol"/>
              <a:buChar char=""/>
            </a:pPr>
            <a:r>
              <a:rPr i="1" lang="de-DE" sz="1200">
                <a:solidFill>
                  <a:srgbClr val="666666"/>
                </a:solidFill>
                <a:latin typeface="Arial"/>
              </a:rPr>
              <a:t>Probtrackx2 help → Loopcheck: By default, we terminate pathways that loop back on themselves -i.e. paths that travel to a point where they have already been.</a:t>
            </a:r>
            <a:endParaRPr/>
          </a:p>
          <a:p>
            <a:pPr>
              <a:buSzPct val="45000"/>
              <a:buFont typeface="StarSymbol"/>
              <a:buChar char=""/>
            </a:pPr>
            <a:r>
              <a:rPr lang="de-DE" sz="1200">
                <a:solidFill>
                  <a:srgbClr val="000000"/>
                </a:solidFill>
                <a:latin typeface="Arial"/>
              </a:rPr>
              <a:t>You can modify probtrackx2 parameters if you are familiar with this tool by clicking on the checkbox “Modify“.</a:t>
            </a:r>
            <a:endParaRPr/>
          </a:p>
        </p:txBody>
      </p:sp>
      <p:pic>
        <p:nvPicPr>
          <p:cNvPr id="165" name="" descr=""/>
          <p:cNvPicPr/>
          <p:nvPr/>
        </p:nvPicPr>
        <p:blipFill>
          <a:blip r:embed="rId3"/>
          <a:stretch>
            <a:fillRect/>
          </a:stretch>
        </p:blipFill>
        <p:spPr>
          <a:xfrm>
            <a:off x="5781600" y="2468880"/>
            <a:ext cx="206640" cy="235440"/>
          </a:xfrm>
          <a:prstGeom prst="rect">
            <a:avLst/>
          </a:prstGeom>
          <a:ln w="18360">
            <a:noFill/>
          </a:ln>
        </p:spPr>
      </p:pic>
      <p:pic>
        <p:nvPicPr>
          <p:cNvPr id="166" name="" descr=""/>
          <p:cNvPicPr/>
          <p:nvPr/>
        </p:nvPicPr>
        <p:blipFill>
          <a:blip r:embed="rId4"/>
          <a:stretch>
            <a:fillRect/>
          </a:stretch>
        </p:blipFill>
        <p:spPr>
          <a:xfrm>
            <a:off x="5798160" y="1410480"/>
            <a:ext cx="206640" cy="235440"/>
          </a:xfrm>
          <a:prstGeom prst="rect">
            <a:avLst/>
          </a:prstGeom>
          <a:ln w="18360">
            <a:noFill/>
          </a:ln>
        </p:spPr>
      </p:pic>
      <p:pic>
        <p:nvPicPr>
          <p:cNvPr id="167" name="" descr=""/>
          <p:cNvPicPr/>
          <p:nvPr/>
        </p:nvPicPr>
        <p:blipFill>
          <a:blip r:embed="rId5"/>
          <a:stretch>
            <a:fillRect/>
          </a:stretch>
        </p:blipFill>
        <p:spPr>
          <a:xfrm>
            <a:off x="5781600" y="2964960"/>
            <a:ext cx="206640" cy="235440"/>
          </a:xfrm>
          <a:prstGeom prst="rect">
            <a:avLst/>
          </a:prstGeom>
          <a:ln w="18360">
            <a:noFill/>
          </a:ln>
        </p:spPr>
      </p:pic>
      <p:sp>
        <p:nvSpPr>
          <p:cNvPr id="168" name="TextShape 3"/>
          <p:cNvSpPr txBox="1"/>
          <p:nvPr/>
        </p:nvSpPr>
        <p:spPr>
          <a:xfrm>
            <a:off x="112320" y="216000"/>
            <a:ext cx="5739840" cy="936000"/>
          </a:xfrm>
          <a:prstGeom prst="rect">
            <a:avLst/>
          </a:prstGeom>
        </p:spPr>
        <p:txBody>
          <a:bodyPr lIns="0" rIns="0" tIns="0" bIns="0" anchor="ctr"/>
          <a:p>
            <a:r>
              <a:rPr lang="de-DE" sz="3570">
                <a:latin typeface="Arial"/>
              </a:rPr>
              <a:t>CIVILITY : </a:t>
            </a:r>
            <a:r>
              <a:rPr lang="de-DE" sz="2000">
                <a:latin typeface="Arial"/>
              </a:rPr>
              <a:t>cloud based Interactive Visualization of Tractography Brain Connectome</a:t>
            </a:r>
            <a:endParaRPr/>
          </a:p>
        </p:txBody>
      </p:sp>
    </p:spTree>
  </p:cSld>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69" name="" descr=""/>
          <p:cNvPicPr/>
          <p:nvPr/>
        </p:nvPicPr>
        <p:blipFill>
          <a:blip r:embed="rId1"/>
          <a:stretch>
            <a:fillRect/>
          </a:stretch>
        </p:blipFill>
        <p:spPr>
          <a:xfrm>
            <a:off x="5780160" y="548640"/>
            <a:ext cx="3587760" cy="4846320"/>
          </a:xfrm>
          <a:prstGeom prst="rect">
            <a:avLst/>
          </a:prstGeom>
          <a:ln w="18360">
            <a:noFill/>
          </a:ln>
        </p:spPr>
      </p:pic>
      <p:pic>
        <p:nvPicPr>
          <p:cNvPr id="170" name="" descr=""/>
          <p:cNvPicPr/>
          <p:nvPr/>
        </p:nvPicPr>
        <p:blipFill>
          <a:blip r:embed="rId2"/>
          <a:stretch>
            <a:fillRect/>
          </a:stretch>
        </p:blipFill>
        <p:spPr>
          <a:xfrm>
            <a:off x="8503920" y="128160"/>
            <a:ext cx="1097280" cy="1060920"/>
          </a:xfrm>
          <a:prstGeom prst="rect">
            <a:avLst/>
          </a:prstGeom>
          <a:ln w="18360">
            <a:noFill/>
          </a:ln>
        </p:spPr>
      </p:pic>
      <p:sp>
        <p:nvSpPr>
          <p:cNvPr id="171" name="TextShape 1"/>
          <p:cNvSpPr txBox="1"/>
          <p:nvPr/>
        </p:nvSpPr>
        <p:spPr>
          <a:xfrm>
            <a:off x="108000" y="1368000"/>
            <a:ext cx="9072000" cy="508680"/>
          </a:xfrm>
          <a:prstGeom prst="rect">
            <a:avLst/>
          </a:prstGeom>
        </p:spPr>
        <p:txBody>
          <a:bodyPr lIns="0" rIns="0" tIns="0" bIns="0"/>
          <a:p>
            <a:pPr>
              <a:buSzPct val="45000"/>
              <a:buFont typeface="StarSymbol"/>
              <a:buChar char=""/>
            </a:pPr>
            <a:r>
              <a:rPr lang="de-DE" sz="2000" u="sng">
                <a:latin typeface="Arial"/>
              </a:rPr>
              <a:t>Run tractography on one subject - Tab1</a:t>
            </a:r>
            <a:endParaRPr/>
          </a:p>
        </p:txBody>
      </p:sp>
      <p:pic>
        <p:nvPicPr>
          <p:cNvPr id="172" name="" descr=""/>
          <p:cNvPicPr/>
          <p:nvPr/>
        </p:nvPicPr>
        <p:blipFill>
          <a:blip r:embed="rId3"/>
          <a:stretch>
            <a:fillRect/>
          </a:stretch>
        </p:blipFill>
        <p:spPr>
          <a:xfrm>
            <a:off x="5780160" y="4937760"/>
            <a:ext cx="206640" cy="235440"/>
          </a:xfrm>
          <a:prstGeom prst="rect">
            <a:avLst/>
          </a:prstGeom>
          <a:ln w="18360">
            <a:noFill/>
          </a:ln>
        </p:spPr>
      </p:pic>
      <p:sp>
        <p:nvSpPr>
          <p:cNvPr id="173" name="Rectangle 2"/>
          <p:cNvSpPr/>
          <p:nvPr/>
        </p:nvSpPr>
        <p:spPr>
          <a:xfrm>
            <a:off x="6949440" y="4846320"/>
            <a:ext cx="1371600" cy="421200"/>
          </a:xfrm>
          <a:prstGeom prst="rect">
            <a:avLst/>
          </a:prstGeom>
          <a:noFill/>
          <a:ln w="29160">
            <a:solidFill>
              <a:srgbClr val="ff0000"/>
            </a:solidFill>
            <a:custDash>
              <a:ds d="51000" sp="51000"/>
              <a:ds d="51000" sp="51000"/>
            </a:custDash>
            <a:round/>
          </a:ln>
        </p:spPr>
      </p:sp>
      <p:pic>
        <p:nvPicPr>
          <p:cNvPr id="174" name="" descr=""/>
          <p:cNvPicPr/>
          <p:nvPr/>
        </p:nvPicPr>
        <p:blipFill>
          <a:blip r:embed="rId4"/>
          <a:stretch>
            <a:fillRect/>
          </a:stretch>
        </p:blipFill>
        <p:spPr>
          <a:xfrm>
            <a:off x="5780160" y="4480560"/>
            <a:ext cx="206640" cy="235440"/>
          </a:xfrm>
          <a:prstGeom prst="rect">
            <a:avLst/>
          </a:prstGeom>
          <a:ln w="18360">
            <a:noFill/>
          </a:ln>
        </p:spPr>
      </p:pic>
      <p:sp>
        <p:nvSpPr>
          <p:cNvPr id="175" name="TextShape 3"/>
          <p:cNvSpPr txBox="1"/>
          <p:nvPr/>
        </p:nvSpPr>
        <p:spPr>
          <a:xfrm>
            <a:off x="112320" y="216000"/>
            <a:ext cx="5739840" cy="936000"/>
          </a:xfrm>
          <a:prstGeom prst="rect">
            <a:avLst/>
          </a:prstGeom>
        </p:spPr>
        <p:txBody>
          <a:bodyPr lIns="0" rIns="0" tIns="0" bIns="0" anchor="ctr"/>
          <a:p>
            <a:r>
              <a:rPr lang="de-DE" sz="3570">
                <a:latin typeface="Arial"/>
              </a:rPr>
              <a:t>CIVILITY : </a:t>
            </a:r>
            <a:r>
              <a:rPr lang="de-DE" sz="2000">
                <a:latin typeface="Arial"/>
              </a:rPr>
              <a:t>cloud based Interactive Visualization of Tractography Brain Connectome</a:t>
            </a:r>
            <a:endParaRPr/>
          </a:p>
        </p:txBody>
      </p:sp>
      <p:sp>
        <p:nvSpPr>
          <p:cNvPr id="176" name="TextShape 4"/>
          <p:cNvSpPr txBox="1"/>
          <p:nvPr/>
        </p:nvSpPr>
        <p:spPr>
          <a:xfrm>
            <a:off x="0" y="1828800"/>
            <a:ext cx="4846320" cy="3657600"/>
          </a:xfrm>
          <a:prstGeom prst="rect">
            <a:avLst/>
          </a:prstGeom>
        </p:spPr>
        <p:txBody>
          <a:bodyPr lIns="0" rIns="0" tIns="0" bIns="0" anchor="ctr"/>
          <a:p>
            <a:pPr>
              <a:buSzPct val="45000"/>
              <a:buFont typeface="StarSymbol"/>
              <a:buChar char=""/>
            </a:pPr>
            <a:r>
              <a:rPr b="1" lang="de-DE" sz="1200">
                <a:solidFill>
                  <a:srgbClr val="000000"/>
                </a:solidFill>
                <a:latin typeface="Arial"/>
              </a:rPr>
              <a:t>6. Select a server and run tractography</a:t>
            </a:r>
            <a:endParaRPr/>
          </a:p>
          <a:p>
            <a:pPr>
              <a:buSzPct val="45000"/>
              <a:buFont typeface="StarSymbol"/>
              <a:buChar char=""/>
            </a:pPr>
            <a:r>
              <a:rPr lang="de-DE" sz="1200">
                <a:latin typeface="Arial"/>
              </a:rPr>
              <a:t>Select server where the tractography is computed – by default the first server found is selected</a:t>
            </a:r>
            <a:endParaRPr/>
          </a:p>
          <a:p>
            <a:pPr>
              <a:buSzPct val="45000"/>
              <a:buFont typeface="StarSymbol"/>
              <a:buChar char=""/>
            </a:pPr>
            <a:endParaRPr/>
          </a:p>
          <a:p>
            <a:pPr>
              <a:buSzPct val="45000"/>
              <a:buFont typeface="StarSymbol"/>
              <a:buChar char=""/>
            </a:pPr>
            <a:r>
              <a:rPr lang="de-DE" sz="1200">
                <a:latin typeface="Arial"/>
              </a:rPr>
              <a:t>Finally click on </a:t>
            </a:r>
            <a:r>
              <a:rPr i="1" lang="de-DE" sz="1200">
                <a:latin typeface="Arial"/>
              </a:rPr>
              <a:t>“</a:t>
            </a:r>
            <a:r>
              <a:rPr lang="de-DE" sz="1200">
                <a:latin typeface="Arial"/>
              </a:rPr>
              <a:t>Start tractography</a:t>
            </a:r>
            <a:r>
              <a:rPr i="1" lang="de-DE" sz="1200">
                <a:latin typeface="Arial"/>
              </a:rPr>
              <a:t>”</a:t>
            </a:r>
            <a:r>
              <a:rPr lang="de-DE" sz="1200">
                <a:latin typeface="Arial"/>
              </a:rPr>
              <a:t> button to submit the job to server selected before. </a:t>
            </a:r>
            <a:endParaRPr/>
          </a:p>
          <a:p>
            <a:pPr lvl="1">
              <a:buSzPct val="75000"/>
              <a:buFont typeface="StarSymbol"/>
              <a:buChar char=""/>
            </a:pPr>
            <a:r>
              <a:rPr i="1" lang="de-DE" sz="1200">
                <a:latin typeface="Arial"/>
              </a:rPr>
              <a:t>During the job submission the button “Start tractography” is disabled and it will be usable again when the job is created and submit. </a:t>
            </a:r>
            <a:endParaRPr/>
          </a:p>
          <a:p>
            <a:pPr lvl="1">
              <a:buSzPct val="75000"/>
              <a:buFont typeface="StarSymbol"/>
              <a:buChar char=""/>
            </a:pPr>
            <a:endParaRPr/>
          </a:p>
          <a:p>
            <a:pPr lvl="1">
              <a:buSzPct val="75000"/>
              <a:buFont typeface="StarSymbol"/>
              <a:buChar char=""/>
            </a:pPr>
            <a:r>
              <a:rPr b="1" lang="de-DE" sz="1300">
                <a:latin typeface="Arial"/>
              </a:rPr>
              <a:t>Tractography can take +/- 1 week of computation </a:t>
            </a:r>
            <a:endParaRPr/>
          </a:p>
        </p:txBody>
      </p:sp>
    </p:spTree>
  </p:cSld>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7" name="TextShape 1"/>
          <p:cNvSpPr txBox="1"/>
          <p:nvPr/>
        </p:nvSpPr>
        <p:spPr>
          <a:xfrm>
            <a:off x="91440" y="1463040"/>
            <a:ext cx="9072000" cy="548640"/>
          </a:xfrm>
          <a:prstGeom prst="rect">
            <a:avLst/>
          </a:prstGeom>
        </p:spPr>
        <p:txBody>
          <a:bodyPr lIns="0" rIns="0" tIns="0" bIns="0"/>
          <a:p>
            <a:pPr>
              <a:buSzPct val="45000"/>
              <a:buFont typeface="StarSymbol"/>
              <a:buChar char=""/>
            </a:pPr>
            <a:r>
              <a:rPr lang="de-DE" sz="2000" u="sng">
                <a:latin typeface="Arial"/>
              </a:rPr>
              <a:t>View jobs – Tab 2</a:t>
            </a:r>
            <a:endParaRPr/>
          </a:p>
        </p:txBody>
      </p:sp>
      <p:pic>
        <p:nvPicPr>
          <p:cNvPr id="178" name="" descr=""/>
          <p:cNvPicPr/>
          <p:nvPr/>
        </p:nvPicPr>
        <p:blipFill>
          <a:blip r:embed="rId1"/>
          <a:stretch>
            <a:fillRect/>
          </a:stretch>
        </p:blipFill>
        <p:spPr>
          <a:xfrm>
            <a:off x="8503920" y="128160"/>
            <a:ext cx="1097280" cy="1060920"/>
          </a:xfrm>
          <a:prstGeom prst="rect">
            <a:avLst/>
          </a:prstGeom>
          <a:ln w="18360">
            <a:noFill/>
          </a:ln>
        </p:spPr>
      </p:pic>
      <p:sp>
        <p:nvSpPr>
          <p:cNvPr id="179" name="TextShape 2"/>
          <p:cNvSpPr txBox="1"/>
          <p:nvPr/>
        </p:nvSpPr>
        <p:spPr>
          <a:xfrm>
            <a:off x="-182880" y="2011680"/>
            <a:ext cx="5486400" cy="519840"/>
          </a:xfrm>
          <a:prstGeom prst="rect">
            <a:avLst/>
          </a:prstGeom>
        </p:spPr>
        <p:txBody>
          <a:bodyPr lIns="0" rIns="0" tIns="0" bIns="0"/>
          <a:p>
            <a:pPr>
              <a:buSzPct val="45000"/>
              <a:buFont typeface="StarSymbol"/>
              <a:buChar char=""/>
            </a:pPr>
            <a:r>
              <a:rPr b="1" lang="de-DE" sz="1200">
                <a:latin typeface="Arial"/>
              </a:rPr>
              <a:t>This tab allows the user to have a summary of all  jobs (tractography on one subject) launched. </a:t>
            </a:r>
            <a:endParaRPr/>
          </a:p>
        </p:txBody>
      </p:sp>
      <p:sp>
        <p:nvSpPr>
          <p:cNvPr id="180" name="TextShape 3"/>
          <p:cNvSpPr txBox="1"/>
          <p:nvPr/>
        </p:nvSpPr>
        <p:spPr>
          <a:xfrm>
            <a:off x="91440" y="2609640"/>
            <a:ext cx="5394960" cy="316440"/>
          </a:xfrm>
          <a:prstGeom prst="rect">
            <a:avLst/>
          </a:prstGeom>
        </p:spPr>
        <p:txBody>
          <a:bodyPr lIns="0" rIns="0" tIns="0" bIns="0"/>
          <a:p>
            <a:pPr>
              <a:buSzPct val="45000"/>
              <a:buFont typeface="StarSymbol"/>
              <a:buChar char=""/>
            </a:pPr>
            <a:r>
              <a:rPr lang="de-DE" sz="1200">
                <a:latin typeface="Arial"/>
              </a:rPr>
              <a:t>First, select which jobs to print by selecting a status. (Default : DONE)</a:t>
            </a:r>
            <a:endParaRPr/>
          </a:p>
        </p:txBody>
      </p:sp>
      <p:pic>
        <p:nvPicPr>
          <p:cNvPr id="181" name="" descr=""/>
          <p:cNvPicPr/>
          <p:nvPr/>
        </p:nvPicPr>
        <p:blipFill>
          <a:blip r:embed="rId2"/>
          <a:stretch>
            <a:fillRect/>
          </a:stretch>
        </p:blipFill>
        <p:spPr>
          <a:xfrm>
            <a:off x="1385640" y="2926080"/>
            <a:ext cx="2729160" cy="678240"/>
          </a:xfrm>
          <a:prstGeom prst="rect">
            <a:avLst/>
          </a:prstGeom>
          <a:ln w="18360">
            <a:noFill/>
          </a:ln>
        </p:spPr>
      </p:pic>
      <p:sp>
        <p:nvSpPr>
          <p:cNvPr id="182" name="TextShape 4"/>
          <p:cNvSpPr txBox="1"/>
          <p:nvPr/>
        </p:nvSpPr>
        <p:spPr>
          <a:xfrm>
            <a:off x="91440" y="3798360"/>
            <a:ext cx="5394960" cy="1779480"/>
          </a:xfrm>
          <a:prstGeom prst="rect">
            <a:avLst/>
          </a:prstGeom>
        </p:spPr>
        <p:txBody>
          <a:bodyPr lIns="0" rIns="0" tIns="0" bIns="0"/>
          <a:p>
            <a:pPr>
              <a:buSzPct val="45000"/>
              <a:buFont typeface="StarSymbol"/>
              <a:buChar char=""/>
            </a:pPr>
            <a:r>
              <a:rPr lang="de-DE" sz="1200">
                <a:latin typeface="Arial"/>
              </a:rPr>
              <a:t>Options : </a:t>
            </a:r>
            <a:endParaRPr/>
          </a:p>
          <a:p>
            <a:pPr lvl="1">
              <a:buSzPct val="75000"/>
              <a:buFont typeface="StarSymbol"/>
              <a:buChar char=""/>
            </a:pPr>
            <a:r>
              <a:rPr b="1" i="1" lang="de-DE" sz="1000">
                <a:solidFill>
                  <a:srgbClr val="4c4c4c"/>
                </a:solidFill>
                <a:latin typeface="Arial"/>
              </a:rPr>
              <a:t>According to the status of the job, options are available or not. </a:t>
            </a:r>
            <a:endParaRPr/>
          </a:p>
          <a:p>
            <a:pPr lvl="1">
              <a:buSzPct val="75000"/>
              <a:buFont typeface="StarSymbol"/>
              <a:buChar char=""/>
            </a:pPr>
            <a:r>
              <a:rPr lang="de-DE" sz="1000">
                <a:latin typeface="Arial"/>
              </a:rPr>
              <a:t>Update status → you can update the status of the job by clicking on this button</a:t>
            </a:r>
            <a:endParaRPr/>
          </a:p>
          <a:p>
            <a:pPr lvl="1">
              <a:buSzPct val="75000"/>
              <a:buFont typeface="StarSymbol"/>
              <a:buChar char=""/>
            </a:pPr>
            <a:r>
              <a:rPr lang="de-DE" sz="1000">
                <a:latin typeface="Arial"/>
              </a:rPr>
              <a:t>Connectivity Visualization → see appendix 2</a:t>
            </a:r>
            <a:endParaRPr/>
          </a:p>
          <a:p>
            <a:pPr lvl="1">
              <a:buSzPct val="75000"/>
              <a:buFont typeface="StarSymbol"/>
              <a:buChar char=""/>
            </a:pPr>
            <a:r>
              <a:rPr lang="de-DE" sz="1000">
                <a:latin typeface="Arial"/>
              </a:rPr>
              <a:t>Download output directory → to save the results in your system</a:t>
            </a:r>
            <a:endParaRPr/>
          </a:p>
          <a:p>
            <a:pPr lvl="1">
              <a:buSzPct val="75000"/>
              <a:buFont typeface="StarSymbol"/>
              <a:buChar char=""/>
            </a:pPr>
            <a:r>
              <a:rPr lang="de-DE" sz="1000">
                <a:latin typeface="Arial"/>
              </a:rPr>
              <a:t>Print job information → allow user to check the files ulpoaded and parameters submitted</a:t>
            </a:r>
            <a:endParaRPr/>
          </a:p>
        </p:txBody>
      </p:sp>
      <p:sp>
        <p:nvSpPr>
          <p:cNvPr id="183" name="TextShape 5"/>
          <p:cNvSpPr txBox="1"/>
          <p:nvPr/>
        </p:nvSpPr>
        <p:spPr>
          <a:xfrm>
            <a:off x="504000" y="216000"/>
            <a:ext cx="7020000" cy="936000"/>
          </a:xfrm>
          <a:prstGeom prst="rect">
            <a:avLst/>
          </a:prstGeom>
        </p:spPr>
        <p:txBody>
          <a:bodyPr lIns="0" rIns="0" tIns="0" bIns="0" anchor="ctr"/>
          <a:p>
            <a:r>
              <a:rPr lang="de-DE" sz="3570">
                <a:latin typeface="Arial"/>
              </a:rPr>
              <a:t>CIVILITY : </a:t>
            </a:r>
            <a:r>
              <a:rPr lang="de-DE" sz="2000">
                <a:latin typeface="Arial"/>
              </a:rPr>
              <a:t>cloud based Interactive Visualization of Tractography Brain Connectome</a:t>
            </a:r>
            <a:endParaRPr/>
          </a:p>
        </p:txBody>
      </p:sp>
      <p:pic>
        <p:nvPicPr>
          <p:cNvPr id="184" name="" descr=""/>
          <p:cNvPicPr/>
          <p:nvPr/>
        </p:nvPicPr>
        <p:blipFill>
          <a:blip r:embed="rId3"/>
          <a:stretch>
            <a:fillRect/>
          </a:stretch>
        </p:blipFill>
        <p:spPr>
          <a:xfrm>
            <a:off x="293760" y="4369680"/>
            <a:ext cx="274320" cy="274320"/>
          </a:xfrm>
          <a:prstGeom prst="rect">
            <a:avLst/>
          </a:prstGeom>
          <a:ln w="18360">
            <a:noFill/>
          </a:ln>
        </p:spPr>
      </p:pic>
      <p:pic>
        <p:nvPicPr>
          <p:cNvPr id="185" name="" descr=""/>
          <p:cNvPicPr/>
          <p:nvPr/>
        </p:nvPicPr>
        <p:blipFill>
          <a:blip r:embed="rId4"/>
          <a:stretch>
            <a:fillRect/>
          </a:stretch>
        </p:blipFill>
        <p:spPr>
          <a:xfrm>
            <a:off x="15120" y="4624560"/>
            <a:ext cx="822960" cy="274320"/>
          </a:xfrm>
          <a:prstGeom prst="rect">
            <a:avLst/>
          </a:prstGeom>
          <a:ln w="18360">
            <a:noFill/>
          </a:ln>
        </p:spPr>
      </p:pic>
      <p:pic>
        <p:nvPicPr>
          <p:cNvPr id="186" name="" descr=""/>
          <p:cNvPicPr/>
          <p:nvPr/>
        </p:nvPicPr>
        <p:blipFill>
          <a:blip r:embed="rId5"/>
          <a:stretch>
            <a:fillRect/>
          </a:stretch>
        </p:blipFill>
        <p:spPr>
          <a:xfrm>
            <a:off x="15120" y="4885200"/>
            <a:ext cx="818640" cy="264240"/>
          </a:xfrm>
          <a:prstGeom prst="rect">
            <a:avLst/>
          </a:prstGeom>
          <a:ln w="18360">
            <a:noFill/>
          </a:ln>
        </p:spPr>
      </p:pic>
      <p:pic>
        <p:nvPicPr>
          <p:cNvPr id="187" name="" descr=""/>
          <p:cNvPicPr/>
          <p:nvPr/>
        </p:nvPicPr>
        <p:blipFill>
          <a:blip r:embed="rId6"/>
          <a:stretch>
            <a:fillRect/>
          </a:stretch>
        </p:blipFill>
        <p:spPr>
          <a:xfrm>
            <a:off x="56880" y="5231520"/>
            <a:ext cx="694080" cy="274320"/>
          </a:xfrm>
          <a:prstGeom prst="rect">
            <a:avLst/>
          </a:prstGeom>
          <a:ln w="18360">
            <a:noFill/>
          </a:ln>
        </p:spPr>
      </p:pic>
      <p:pic>
        <p:nvPicPr>
          <p:cNvPr id="188" name="" descr=""/>
          <p:cNvPicPr/>
          <p:nvPr/>
        </p:nvPicPr>
        <p:blipFill>
          <a:blip r:embed="rId7"/>
          <a:stretch>
            <a:fillRect/>
          </a:stretch>
        </p:blipFill>
        <p:spPr>
          <a:xfrm>
            <a:off x="5486400" y="3200760"/>
            <a:ext cx="3826800" cy="2233800"/>
          </a:xfrm>
          <a:prstGeom prst="rect">
            <a:avLst/>
          </a:prstGeom>
          <a:ln w="18360">
            <a:noFill/>
          </a:ln>
        </p:spPr>
      </p:pic>
      <p:pic>
        <p:nvPicPr>
          <p:cNvPr id="189" name="" descr=""/>
          <p:cNvPicPr/>
          <p:nvPr/>
        </p:nvPicPr>
        <p:blipFill>
          <a:blip r:embed="rId8"/>
          <a:stretch>
            <a:fillRect/>
          </a:stretch>
        </p:blipFill>
        <p:spPr>
          <a:xfrm>
            <a:off x="5486400" y="1371960"/>
            <a:ext cx="3840480" cy="1688040"/>
          </a:xfrm>
          <a:prstGeom prst="rect">
            <a:avLst/>
          </a:prstGeom>
          <a:ln w="18360">
            <a:noFill/>
          </a:ln>
        </p:spPr>
      </p:pic>
      <p:sp>
        <p:nvSpPr>
          <p:cNvPr id="190" name="TextShape 6"/>
          <p:cNvSpPr txBox="1"/>
          <p:nvPr/>
        </p:nvSpPr>
        <p:spPr>
          <a:xfrm>
            <a:off x="3474720" y="2926080"/>
            <a:ext cx="1554480" cy="274320"/>
          </a:xfrm>
          <a:prstGeom prst="rect">
            <a:avLst/>
          </a:prstGeom>
        </p:spPr>
        <p:txBody>
          <a:bodyPr lIns="0" rIns="0" tIns="0" bIns="0"/>
          <a:p>
            <a:pPr>
              <a:buSzPct val="45000"/>
              <a:buFont typeface="StarSymbol"/>
              <a:buChar char=""/>
            </a:pPr>
            <a:r>
              <a:rPr b="1" lang="de-DE" sz="1100">
                <a:solidFill>
                  <a:srgbClr val="0084d1"/>
                </a:solidFill>
                <a:latin typeface="Arial"/>
              </a:rPr>
              <a:t>Refresh page</a:t>
            </a:r>
            <a:r>
              <a:rPr b="1" lang="de-DE" sz="1600">
                <a:solidFill>
                  <a:srgbClr val="0084d1"/>
                </a:solidFill>
                <a:latin typeface="Arial"/>
              </a:rPr>
              <a:t> </a:t>
            </a:r>
            <a:endParaRPr/>
          </a:p>
        </p:txBody>
      </p:sp>
      <p:pic>
        <p:nvPicPr>
          <p:cNvPr id="191" name="" descr=""/>
          <p:cNvPicPr/>
          <p:nvPr/>
        </p:nvPicPr>
        <p:blipFill>
          <a:blip r:embed="rId9"/>
          <a:stretch>
            <a:fillRect/>
          </a:stretch>
        </p:blipFill>
        <p:spPr>
          <a:xfrm rot="20598600">
            <a:off x="3441240" y="3069720"/>
            <a:ext cx="467640" cy="112320"/>
          </a:xfrm>
          <a:prstGeom prst="rect">
            <a:avLst/>
          </a:prstGeom>
          <a:ln w="18360">
            <a:noFill/>
          </a:ln>
        </p:spPr>
      </p:pic>
    </p:spTree>
  </p:cSld>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2" name="TextShape 1"/>
          <p:cNvSpPr txBox="1"/>
          <p:nvPr/>
        </p:nvSpPr>
        <p:spPr>
          <a:xfrm>
            <a:off x="91440" y="1463040"/>
            <a:ext cx="9072000" cy="548640"/>
          </a:xfrm>
          <a:prstGeom prst="rect">
            <a:avLst/>
          </a:prstGeom>
        </p:spPr>
        <p:txBody>
          <a:bodyPr lIns="0" rIns="0" tIns="0" bIns="0"/>
          <a:p>
            <a:pPr>
              <a:buSzPct val="45000"/>
              <a:buFont typeface="StarSymbol"/>
              <a:buChar char=""/>
            </a:pPr>
            <a:r>
              <a:rPr lang="de-DE" sz="2000" u="sng">
                <a:latin typeface="Arial"/>
              </a:rPr>
              <a:t>View jobs – Tab 2</a:t>
            </a:r>
            <a:endParaRPr/>
          </a:p>
        </p:txBody>
      </p:sp>
      <p:pic>
        <p:nvPicPr>
          <p:cNvPr id="193" name="" descr=""/>
          <p:cNvPicPr/>
          <p:nvPr/>
        </p:nvPicPr>
        <p:blipFill>
          <a:blip r:embed="rId1"/>
          <a:stretch>
            <a:fillRect/>
          </a:stretch>
        </p:blipFill>
        <p:spPr>
          <a:xfrm>
            <a:off x="8503920" y="128160"/>
            <a:ext cx="1097280" cy="1060920"/>
          </a:xfrm>
          <a:prstGeom prst="rect">
            <a:avLst/>
          </a:prstGeom>
          <a:ln w="18360">
            <a:noFill/>
          </a:ln>
        </p:spPr>
      </p:pic>
      <p:sp>
        <p:nvSpPr>
          <p:cNvPr id="194" name="TextShape 2"/>
          <p:cNvSpPr txBox="1"/>
          <p:nvPr/>
        </p:nvSpPr>
        <p:spPr>
          <a:xfrm>
            <a:off x="132480" y="2011680"/>
            <a:ext cx="5445360" cy="3383280"/>
          </a:xfrm>
          <a:prstGeom prst="rect">
            <a:avLst/>
          </a:prstGeom>
        </p:spPr>
        <p:txBody>
          <a:bodyPr lIns="0" rIns="0" tIns="0" bIns="0"/>
          <a:p>
            <a:pPr lvl="1">
              <a:buSzPct val="75000"/>
              <a:buFont typeface="StarSymbol"/>
              <a:buChar char=""/>
            </a:pPr>
            <a:r>
              <a:rPr lang="de-DE" sz="1200">
                <a:latin typeface="Arial"/>
              </a:rPr>
              <a:t>Restart job → you can restart the job at any time.</a:t>
            </a:r>
            <a:endParaRPr/>
          </a:p>
          <a:p>
            <a:r>
              <a:rPr lang="de-DE" sz="1200">
                <a:latin typeface="Arial"/>
              </a:rPr>
              <a:t>	</a:t>
            </a:r>
            <a:r>
              <a:rPr lang="de-DE" sz="1200">
                <a:latin typeface="Arial"/>
              </a:rPr>
              <a:t>	</a:t>
            </a:r>
            <a:r>
              <a:rPr lang="de-DE" sz="1200">
                <a:latin typeface="Arial"/>
              </a:rPr>
              <a:t>If the status is CREATE, you can restart the job easily. For all other status, you had to force the job submission. Before force the job submission, check the output log files and check inputs files you've uploaded to be sure you've submitted nothing wrong.</a:t>
            </a:r>
            <a:endParaRPr/>
          </a:p>
          <a:p>
            <a:pPr lvl="1">
              <a:buSzPct val="75000"/>
              <a:buFont typeface="StarSymbol"/>
              <a:buChar char=""/>
            </a:pPr>
            <a:r>
              <a:rPr lang="de-DE" sz="1200">
                <a:latin typeface="Arial"/>
              </a:rPr>
              <a:t>View logs output →Print the content of the log output file </a:t>
            </a:r>
            <a:endParaRPr/>
          </a:p>
          <a:p>
            <a:r>
              <a:rPr lang="de-DE" sz="1200">
                <a:latin typeface="Arial"/>
              </a:rPr>
              <a:t>	</a:t>
            </a:r>
            <a:r>
              <a:rPr lang="de-DE" sz="1200">
                <a:latin typeface="Arial"/>
              </a:rPr>
              <a:t>	</a:t>
            </a:r>
            <a:r>
              <a:rPr lang="de-DE" sz="1200">
                <a:latin typeface="Arial"/>
              </a:rPr>
              <a:t>If the line : </a:t>
            </a:r>
            <a:r>
              <a:rPr i="1" lang="de-DE" sz="1200">
                <a:latin typeface="Arial"/>
              </a:rPr>
              <a:t>ERROR_PIPELINE_PROBTRACKBRAINCONNECTIVITY</a:t>
            </a:r>
            <a:r>
              <a:rPr lang="de-DE" sz="1200">
                <a:latin typeface="Arial"/>
              </a:rPr>
              <a:t> appears in the log file, that means there is an error during the pipeline, so  input files or parameters submitted are wrong.  </a:t>
            </a:r>
            <a:endParaRPr/>
          </a:p>
          <a:p>
            <a:pPr lvl="1">
              <a:buSzPct val="75000"/>
              <a:buFont typeface="StarSymbol"/>
              <a:buChar char=""/>
            </a:pPr>
            <a:r>
              <a:rPr lang="de-DE" sz="1200">
                <a:latin typeface="Arial"/>
              </a:rPr>
              <a:t>View log error output → Print the content of log error output file </a:t>
            </a:r>
            <a:endParaRPr/>
          </a:p>
          <a:p>
            <a:pPr lvl="1">
              <a:buSzPct val="75000"/>
              <a:buFont typeface="StarSymbol"/>
              <a:buChar char=""/>
            </a:pPr>
            <a:r>
              <a:rPr lang="de-DE" sz="1200">
                <a:latin typeface="Arial"/>
              </a:rPr>
              <a:t>Kill Job → kill the job which is currently running</a:t>
            </a:r>
            <a:endParaRPr/>
          </a:p>
          <a:p>
            <a:pPr lvl="1">
              <a:buSzPct val="75000"/>
              <a:buFont typeface="StarSymbol"/>
              <a:buChar char=""/>
            </a:pPr>
            <a:r>
              <a:rPr lang="de-DE" sz="1200">
                <a:latin typeface="Arial"/>
              </a:rPr>
              <a:t>Delete Job → delete the job from the database</a:t>
            </a:r>
            <a:endParaRPr/>
          </a:p>
        </p:txBody>
      </p:sp>
      <p:sp>
        <p:nvSpPr>
          <p:cNvPr id="195" name="TextShape 3"/>
          <p:cNvSpPr txBox="1"/>
          <p:nvPr/>
        </p:nvSpPr>
        <p:spPr>
          <a:xfrm>
            <a:off x="504000" y="216000"/>
            <a:ext cx="7020000" cy="936000"/>
          </a:xfrm>
          <a:prstGeom prst="rect">
            <a:avLst/>
          </a:prstGeom>
        </p:spPr>
        <p:txBody>
          <a:bodyPr lIns="0" rIns="0" tIns="0" bIns="0" anchor="ctr"/>
          <a:p>
            <a:r>
              <a:rPr lang="de-DE" sz="3570">
                <a:latin typeface="Arial"/>
              </a:rPr>
              <a:t>CIVILITY : </a:t>
            </a:r>
            <a:r>
              <a:rPr lang="de-DE" sz="2000">
                <a:latin typeface="Arial"/>
              </a:rPr>
              <a:t>cloud based Interactive Visualization of Tractography Brain Connectome</a:t>
            </a:r>
            <a:endParaRPr/>
          </a:p>
        </p:txBody>
      </p:sp>
      <p:pic>
        <p:nvPicPr>
          <p:cNvPr id="196" name="" descr=""/>
          <p:cNvPicPr/>
          <p:nvPr/>
        </p:nvPicPr>
        <p:blipFill>
          <a:blip r:embed="rId2"/>
          <a:stretch>
            <a:fillRect/>
          </a:stretch>
        </p:blipFill>
        <p:spPr>
          <a:xfrm>
            <a:off x="5522400" y="3200400"/>
            <a:ext cx="3826800" cy="2233800"/>
          </a:xfrm>
          <a:prstGeom prst="rect">
            <a:avLst/>
          </a:prstGeom>
          <a:ln w="18360">
            <a:noFill/>
          </a:ln>
        </p:spPr>
      </p:pic>
      <p:pic>
        <p:nvPicPr>
          <p:cNvPr id="197" name="" descr=""/>
          <p:cNvPicPr/>
          <p:nvPr/>
        </p:nvPicPr>
        <p:blipFill>
          <a:blip r:embed="rId3"/>
          <a:stretch>
            <a:fillRect/>
          </a:stretch>
        </p:blipFill>
        <p:spPr>
          <a:xfrm>
            <a:off x="5522400" y="1371600"/>
            <a:ext cx="3840480" cy="1688040"/>
          </a:xfrm>
          <a:prstGeom prst="rect">
            <a:avLst/>
          </a:prstGeom>
          <a:ln w="18360">
            <a:noFill/>
          </a:ln>
        </p:spPr>
      </p:pic>
      <p:pic>
        <p:nvPicPr>
          <p:cNvPr id="198" name="" descr=""/>
          <p:cNvPicPr/>
          <p:nvPr/>
        </p:nvPicPr>
        <p:blipFill>
          <a:blip r:embed="rId4"/>
          <a:stretch>
            <a:fillRect/>
          </a:stretch>
        </p:blipFill>
        <p:spPr>
          <a:xfrm>
            <a:off x="218880" y="4572000"/>
            <a:ext cx="548640" cy="283680"/>
          </a:xfrm>
          <a:prstGeom prst="rect">
            <a:avLst/>
          </a:prstGeom>
          <a:ln w="18360">
            <a:noFill/>
          </a:ln>
        </p:spPr>
      </p:pic>
      <p:pic>
        <p:nvPicPr>
          <p:cNvPr id="199" name="" descr=""/>
          <p:cNvPicPr/>
          <p:nvPr/>
        </p:nvPicPr>
        <p:blipFill>
          <a:blip r:embed="rId5"/>
          <a:stretch>
            <a:fillRect/>
          </a:stretch>
        </p:blipFill>
        <p:spPr>
          <a:xfrm>
            <a:off x="29520" y="3108960"/>
            <a:ext cx="793440" cy="356400"/>
          </a:xfrm>
          <a:prstGeom prst="rect">
            <a:avLst/>
          </a:prstGeom>
          <a:ln w="18360">
            <a:noFill/>
          </a:ln>
        </p:spPr>
      </p:pic>
      <p:pic>
        <p:nvPicPr>
          <p:cNvPr id="200" name="" descr=""/>
          <p:cNvPicPr/>
          <p:nvPr/>
        </p:nvPicPr>
        <p:blipFill>
          <a:blip r:embed="rId6"/>
          <a:stretch>
            <a:fillRect/>
          </a:stretch>
        </p:blipFill>
        <p:spPr>
          <a:xfrm>
            <a:off x="91440" y="4288320"/>
            <a:ext cx="793440" cy="283680"/>
          </a:xfrm>
          <a:prstGeom prst="rect">
            <a:avLst/>
          </a:prstGeom>
          <a:ln w="18360">
            <a:noFill/>
          </a:ln>
        </p:spPr>
      </p:pic>
      <p:pic>
        <p:nvPicPr>
          <p:cNvPr id="201" name="" descr=""/>
          <p:cNvPicPr/>
          <p:nvPr/>
        </p:nvPicPr>
        <p:blipFill>
          <a:blip r:embed="rId7"/>
          <a:stretch>
            <a:fillRect/>
          </a:stretch>
        </p:blipFill>
        <p:spPr>
          <a:xfrm>
            <a:off x="91440" y="4846320"/>
            <a:ext cx="822960" cy="274320"/>
          </a:xfrm>
          <a:prstGeom prst="rect">
            <a:avLst/>
          </a:prstGeom>
          <a:ln w="18360">
            <a:noFill/>
          </a:ln>
        </p:spPr>
      </p:pic>
      <p:pic>
        <p:nvPicPr>
          <p:cNvPr id="202" name="" descr=""/>
          <p:cNvPicPr/>
          <p:nvPr/>
        </p:nvPicPr>
        <p:blipFill>
          <a:blip r:embed="rId8"/>
          <a:stretch>
            <a:fillRect/>
          </a:stretch>
        </p:blipFill>
        <p:spPr>
          <a:xfrm>
            <a:off x="91440" y="1920240"/>
            <a:ext cx="731520" cy="375840"/>
          </a:xfrm>
          <a:prstGeom prst="rect">
            <a:avLst/>
          </a:prstGeom>
          <a:ln w="18360">
            <a:noFill/>
          </a:ln>
        </p:spPr>
      </p:pic>
    </p:spTree>
  </p:cSld>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3" name="TextShape 1"/>
          <p:cNvSpPr txBox="1"/>
          <p:nvPr/>
        </p:nvSpPr>
        <p:spPr>
          <a:xfrm>
            <a:off x="91440" y="1368000"/>
            <a:ext cx="5029200" cy="3288240"/>
          </a:xfrm>
          <a:prstGeom prst="rect">
            <a:avLst/>
          </a:prstGeom>
        </p:spPr>
        <p:txBody>
          <a:bodyPr lIns="0" rIns="0" tIns="0" bIns="0"/>
          <a:p>
            <a:pPr>
              <a:buSzPct val="45000"/>
              <a:buFont typeface="StarSymbol"/>
              <a:buChar char=""/>
            </a:pPr>
            <a:r>
              <a:rPr lang="de-DE" sz="2000" u="sng">
                <a:latin typeface="Arial"/>
              </a:rPr>
              <a:t>Visualize the connectivity matrix – Tab 3</a:t>
            </a:r>
            <a:endParaRPr/>
          </a:p>
          <a:p>
            <a:pPr>
              <a:buSzPct val="45000"/>
              <a:buFont typeface="StarSymbol"/>
              <a:buChar char=""/>
            </a:pPr>
            <a:endParaRPr/>
          </a:p>
          <a:p>
            <a:pPr>
              <a:buSzPct val="45000"/>
              <a:buFont typeface="StarSymbol"/>
              <a:buChar char=""/>
            </a:pPr>
            <a:endParaRPr/>
          </a:p>
          <a:p>
            <a:pPr>
              <a:buSzPct val="45000"/>
              <a:buFont typeface="StarSymbol"/>
              <a:buChar char=""/>
            </a:pPr>
            <a:r>
              <a:rPr lang="de-DE" sz="1200">
                <a:latin typeface="Arial"/>
              </a:rPr>
              <a:t>This tab allows users to plot connectivity matrix from the user system files by uploading 2 files : </a:t>
            </a:r>
            <a:endParaRPr/>
          </a:p>
          <a:p>
            <a:pPr>
              <a:buSzPct val="45000"/>
              <a:buFont typeface="StarSymbol"/>
              <a:buChar char=""/>
            </a:pPr>
            <a:r>
              <a:rPr lang="de-DE" sz="1200">
                <a:latin typeface="Arial"/>
              </a:rPr>
              <a:t>-Connectivity matrix : output of probtrackx2 </a:t>
            </a:r>
            <a:endParaRPr/>
          </a:p>
          <a:p>
            <a:pPr>
              <a:buSzPct val="45000"/>
              <a:buFont typeface="StarSymbol"/>
              <a:buChar char=""/>
            </a:pPr>
            <a:r>
              <a:rPr lang="de-DE" sz="1200">
                <a:latin typeface="Arial"/>
              </a:rPr>
              <a:t>-Parcellation table : json file → </a:t>
            </a:r>
            <a:r>
              <a:rPr i="1" lang="de-DE" sz="1200">
                <a:latin typeface="Arial"/>
              </a:rPr>
              <a:t>see appendix 1</a:t>
            </a:r>
            <a:endParaRPr/>
          </a:p>
          <a:p>
            <a:pPr>
              <a:buSzPct val="45000"/>
              <a:buFont typeface="StarSymbol"/>
              <a:buChar char=""/>
            </a:pPr>
            <a:endParaRPr/>
          </a:p>
          <a:p>
            <a:pPr>
              <a:buSzPct val="45000"/>
              <a:buFont typeface="StarSymbol"/>
              <a:buChar char=""/>
            </a:pPr>
            <a:r>
              <a:rPr lang="de-DE" sz="1200">
                <a:latin typeface="Arial"/>
              </a:rPr>
              <a:t>To visualize the brain connectome click on PLOT, </a:t>
            </a:r>
            <a:endParaRPr/>
          </a:p>
          <a:p>
            <a:pPr>
              <a:buSzPct val="45000"/>
              <a:buFont typeface="StarSymbol"/>
              <a:buChar char=""/>
            </a:pPr>
            <a:r>
              <a:rPr lang="de-DE" sz="1200">
                <a:latin typeface="Arial"/>
              </a:rPr>
              <a:t>and the circle plot appears. → </a:t>
            </a:r>
            <a:r>
              <a:rPr i="1" lang="de-DE" sz="1200">
                <a:latin typeface="Arial"/>
              </a:rPr>
              <a:t>see appendix 2 </a:t>
            </a:r>
            <a:endParaRPr/>
          </a:p>
        </p:txBody>
      </p:sp>
      <p:pic>
        <p:nvPicPr>
          <p:cNvPr id="204" name="" descr=""/>
          <p:cNvPicPr/>
          <p:nvPr/>
        </p:nvPicPr>
        <p:blipFill>
          <a:blip r:embed="rId1"/>
          <a:stretch>
            <a:fillRect/>
          </a:stretch>
        </p:blipFill>
        <p:spPr>
          <a:xfrm>
            <a:off x="8503920" y="128520"/>
            <a:ext cx="1097280" cy="1060920"/>
          </a:xfrm>
          <a:prstGeom prst="rect">
            <a:avLst/>
          </a:prstGeom>
          <a:ln w="18360">
            <a:noFill/>
          </a:ln>
        </p:spPr>
      </p:pic>
      <p:sp>
        <p:nvSpPr>
          <p:cNvPr id="205" name="TextShape 2"/>
          <p:cNvSpPr txBox="1"/>
          <p:nvPr/>
        </p:nvSpPr>
        <p:spPr>
          <a:xfrm>
            <a:off x="504000" y="216000"/>
            <a:ext cx="7020000" cy="936000"/>
          </a:xfrm>
          <a:prstGeom prst="rect">
            <a:avLst/>
          </a:prstGeom>
        </p:spPr>
        <p:txBody>
          <a:bodyPr lIns="0" rIns="0" tIns="0" bIns="0" anchor="ctr"/>
          <a:p>
            <a:r>
              <a:rPr lang="de-DE" sz="3570">
                <a:latin typeface="Arial"/>
              </a:rPr>
              <a:t>CIVILITY : </a:t>
            </a:r>
            <a:r>
              <a:rPr lang="de-DE" sz="2000">
                <a:latin typeface="Arial"/>
              </a:rPr>
              <a:t>cloud based Interactive Visualization of Tractography Brain Connectome</a:t>
            </a:r>
            <a:endParaRPr/>
          </a:p>
        </p:txBody>
      </p:sp>
      <p:pic>
        <p:nvPicPr>
          <p:cNvPr id="206" name="" descr=""/>
          <p:cNvPicPr/>
          <p:nvPr/>
        </p:nvPicPr>
        <p:blipFill>
          <a:blip r:embed="rId2"/>
          <a:stretch>
            <a:fillRect/>
          </a:stretch>
        </p:blipFill>
        <p:spPr>
          <a:xfrm>
            <a:off x="5105880" y="1523880"/>
            <a:ext cx="4861080" cy="2042280"/>
          </a:xfrm>
          <a:prstGeom prst="rect">
            <a:avLst/>
          </a:prstGeom>
          <a:ln w="18360">
            <a:noFill/>
          </a:ln>
        </p:spPr>
      </p:pic>
      <p:pic>
        <p:nvPicPr>
          <p:cNvPr id="207" name="" descr=""/>
          <p:cNvPicPr/>
          <p:nvPr/>
        </p:nvPicPr>
        <p:blipFill>
          <a:blip r:embed="rId3"/>
          <a:srcRect l="539739" t="677333" r="944583" b="677333"/>
          <a:stretch>
            <a:fillRect/>
          </a:stretch>
        </p:blipFill>
        <p:spPr>
          <a:xfrm>
            <a:off x="5029200" y="3735360"/>
            <a:ext cx="2103480" cy="1508400"/>
          </a:xfrm>
          <a:prstGeom prst="rect">
            <a:avLst/>
          </a:prstGeom>
          <a:ln w="18360">
            <a:noFill/>
          </a:ln>
        </p:spPr>
      </p:pic>
      <p:pic>
        <p:nvPicPr>
          <p:cNvPr id="208" name="" descr=""/>
          <p:cNvPicPr/>
          <p:nvPr/>
        </p:nvPicPr>
        <p:blipFill>
          <a:blip r:embed="rId4"/>
          <a:stretch>
            <a:fillRect/>
          </a:stretch>
        </p:blipFill>
        <p:spPr>
          <a:xfrm>
            <a:off x="7223760" y="3474720"/>
            <a:ext cx="2194560" cy="2011680"/>
          </a:xfrm>
          <a:prstGeom prst="rect">
            <a:avLst/>
          </a:prstGeom>
          <a:ln w="18360">
            <a:noFill/>
          </a:ln>
        </p:spPr>
      </p:pic>
    </p:spTree>
  </p:cSld>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9" name="TextShape 1"/>
          <p:cNvSpPr txBox="1"/>
          <p:nvPr/>
        </p:nvSpPr>
        <p:spPr>
          <a:xfrm>
            <a:off x="182880" y="1368000"/>
            <a:ext cx="4846320" cy="460800"/>
          </a:xfrm>
          <a:prstGeom prst="rect">
            <a:avLst/>
          </a:prstGeom>
        </p:spPr>
        <p:txBody>
          <a:bodyPr lIns="0" rIns="0" tIns="0" bIns="0"/>
          <a:p>
            <a:pPr>
              <a:buSzPct val="45000"/>
              <a:buFont typeface="StarSymbol"/>
              <a:buChar char=""/>
            </a:pPr>
            <a:r>
              <a:rPr lang="de-DE" sz="2000" u="sng">
                <a:latin typeface="Arial"/>
              </a:rPr>
              <a:t>Appendices</a:t>
            </a:r>
            <a:endParaRPr/>
          </a:p>
        </p:txBody>
      </p:sp>
      <p:pic>
        <p:nvPicPr>
          <p:cNvPr id="210" name="" descr=""/>
          <p:cNvPicPr/>
          <p:nvPr/>
        </p:nvPicPr>
        <p:blipFill>
          <a:blip r:embed="rId1"/>
          <a:stretch>
            <a:fillRect/>
          </a:stretch>
        </p:blipFill>
        <p:spPr>
          <a:xfrm>
            <a:off x="8503920" y="128520"/>
            <a:ext cx="1097280" cy="1060920"/>
          </a:xfrm>
          <a:prstGeom prst="rect">
            <a:avLst/>
          </a:prstGeom>
          <a:ln w="18360">
            <a:noFill/>
          </a:ln>
        </p:spPr>
      </p:pic>
      <p:sp>
        <p:nvSpPr>
          <p:cNvPr id="211" name="TextShape 2"/>
          <p:cNvSpPr txBox="1"/>
          <p:nvPr/>
        </p:nvSpPr>
        <p:spPr>
          <a:xfrm>
            <a:off x="7406640" y="1825560"/>
            <a:ext cx="2468880" cy="3024720"/>
          </a:xfrm>
          <a:prstGeom prst="rect">
            <a:avLst/>
          </a:prstGeom>
        </p:spPr>
        <p:txBody>
          <a:bodyPr lIns="3240" rIns="3240" tIns="3240" bIns="3240" anchor="ctr"/>
          <a:p>
            <a:r>
              <a:rPr b="1" lang="de-DE" sz="1200" u="sng">
                <a:solidFill>
                  <a:srgbClr val="000000"/>
                </a:solidFill>
                <a:latin typeface="Arial"/>
              </a:rPr>
              <a:t>Json file / Description table </a:t>
            </a:r>
            <a:endParaRPr/>
          </a:p>
          <a:p>
            <a:endParaRPr/>
          </a:p>
          <a:p>
            <a:r>
              <a:rPr lang="de-DE" sz="1200">
                <a:solidFill>
                  <a:srgbClr val="000000"/>
                </a:solidFill>
                <a:latin typeface="Arial"/>
              </a:rPr>
              <a:t>[</a:t>
            </a:r>
            <a:endParaRPr/>
          </a:p>
          <a:p>
            <a:r>
              <a:rPr lang="de-DE" sz="1200">
                <a:solidFill>
                  <a:srgbClr val="000000"/>
                </a:solidFill>
                <a:latin typeface="Arial"/>
              </a:rPr>
              <a:t>	</a:t>
            </a:r>
            <a:r>
              <a:rPr lang="de-DE" sz="1200">
                <a:solidFill>
                  <a:srgbClr val="000000"/>
                </a:solidFill>
                <a:latin typeface="Arial"/>
              </a:rPr>
              <a:t>{</a:t>
            </a:r>
            <a:endParaRPr/>
          </a:p>
          <a:p>
            <a:r>
              <a:rPr lang="de-DE" sz="1200">
                <a:solidFill>
                  <a:srgbClr val="000000"/>
                </a:solidFill>
                <a:latin typeface="Arial"/>
              </a:rPr>
              <a:t>	</a:t>
            </a:r>
            <a:r>
              <a:rPr lang="de-DE" sz="1200">
                <a:solidFill>
                  <a:srgbClr val="000000"/>
                </a:solidFill>
                <a:latin typeface="Arial"/>
              </a:rPr>
              <a:t>	</a:t>
            </a:r>
            <a:r>
              <a:rPr lang="de-DE" sz="1200">
                <a:solidFill>
                  <a:srgbClr val="000000"/>
                </a:solidFill>
                <a:latin typeface="Arial"/>
              </a:rPr>
              <a:t>Object 1 / Region 1</a:t>
            </a:r>
            <a:endParaRPr/>
          </a:p>
          <a:p>
            <a:r>
              <a:rPr lang="de-DE" sz="1200">
                <a:solidFill>
                  <a:srgbClr val="000000"/>
                </a:solidFill>
                <a:latin typeface="Arial"/>
              </a:rPr>
              <a:t>	</a:t>
            </a:r>
            <a:r>
              <a:rPr lang="de-DE" sz="1200">
                <a:solidFill>
                  <a:srgbClr val="000000"/>
                </a:solidFill>
                <a:latin typeface="Arial"/>
              </a:rPr>
              <a:t>},</a:t>
            </a:r>
            <a:endParaRPr/>
          </a:p>
          <a:p>
            <a:r>
              <a:rPr lang="de-DE" sz="1200">
                <a:solidFill>
                  <a:srgbClr val="000000"/>
                </a:solidFill>
                <a:latin typeface="Arial"/>
              </a:rPr>
              <a:t>	</a:t>
            </a:r>
            <a:r>
              <a:rPr lang="de-DE" sz="1200">
                <a:solidFill>
                  <a:srgbClr val="000000"/>
                </a:solidFill>
                <a:latin typeface="Arial"/>
              </a:rPr>
              <a:t>{</a:t>
            </a:r>
            <a:endParaRPr/>
          </a:p>
          <a:p>
            <a:r>
              <a:rPr lang="de-DE" sz="1200">
                <a:solidFill>
                  <a:srgbClr val="000000"/>
                </a:solidFill>
                <a:latin typeface="Arial"/>
              </a:rPr>
              <a:t>	</a:t>
            </a:r>
            <a:r>
              <a:rPr lang="de-DE" sz="1200">
                <a:solidFill>
                  <a:srgbClr val="000000"/>
                </a:solidFill>
                <a:latin typeface="Arial"/>
              </a:rPr>
              <a:t>	</a:t>
            </a:r>
            <a:r>
              <a:rPr lang="de-DE" sz="1200">
                <a:solidFill>
                  <a:srgbClr val="000000"/>
                </a:solidFill>
                <a:latin typeface="Arial"/>
              </a:rPr>
              <a:t>Object 2 / Region 2</a:t>
            </a:r>
            <a:endParaRPr/>
          </a:p>
          <a:p>
            <a:r>
              <a:rPr lang="de-DE" sz="1200">
                <a:solidFill>
                  <a:srgbClr val="000000"/>
                </a:solidFill>
                <a:latin typeface="Arial"/>
              </a:rPr>
              <a:t>	</a:t>
            </a:r>
            <a:r>
              <a:rPr lang="de-DE" sz="1200">
                <a:solidFill>
                  <a:srgbClr val="000000"/>
                </a:solidFill>
                <a:latin typeface="Arial"/>
              </a:rPr>
              <a:t>},</a:t>
            </a:r>
            <a:endParaRPr/>
          </a:p>
          <a:p>
            <a:r>
              <a:rPr lang="de-DE" sz="1200">
                <a:solidFill>
                  <a:srgbClr val="000000"/>
                </a:solidFill>
                <a:latin typeface="Arial"/>
              </a:rPr>
              <a:t>	</a:t>
            </a:r>
            <a:r>
              <a:rPr lang="de-DE" sz="1200">
                <a:solidFill>
                  <a:srgbClr val="000000"/>
                </a:solidFill>
                <a:latin typeface="Arial"/>
              </a:rPr>
              <a:t>…</a:t>
            </a:r>
            <a:endParaRPr/>
          </a:p>
          <a:p>
            <a:r>
              <a:rPr lang="de-DE" sz="1200">
                <a:solidFill>
                  <a:srgbClr val="000000"/>
                </a:solidFill>
                <a:latin typeface="Arial"/>
              </a:rPr>
              <a:t>	</a:t>
            </a:r>
            <a:r>
              <a:rPr lang="de-DE" sz="1200">
                <a:solidFill>
                  <a:srgbClr val="000000"/>
                </a:solidFill>
                <a:latin typeface="Arial"/>
              </a:rPr>
              <a:t>{</a:t>
            </a:r>
            <a:endParaRPr/>
          </a:p>
          <a:p>
            <a:r>
              <a:rPr lang="de-DE" sz="1200">
                <a:solidFill>
                  <a:srgbClr val="000000"/>
                </a:solidFill>
                <a:latin typeface="Arial"/>
              </a:rPr>
              <a:t>	</a:t>
            </a:r>
            <a:r>
              <a:rPr lang="de-DE" sz="1200">
                <a:solidFill>
                  <a:srgbClr val="000000"/>
                </a:solidFill>
                <a:latin typeface="Arial"/>
              </a:rPr>
              <a:t>	</a:t>
            </a:r>
            <a:r>
              <a:rPr lang="de-DE" sz="1200">
                <a:solidFill>
                  <a:srgbClr val="000000"/>
                </a:solidFill>
                <a:latin typeface="Arial"/>
              </a:rPr>
              <a:t>Object N / Region N</a:t>
            </a:r>
            <a:endParaRPr/>
          </a:p>
          <a:p>
            <a:r>
              <a:rPr lang="de-DE" sz="1200">
                <a:solidFill>
                  <a:srgbClr val="000000"/>
                </a:solidFill>
                <a:latin typeface="Arial"/>
              </a:rPr>
              <a:t>	</a:t>
            </a:r>
            <a:r>
              <a:rPr lang="de-DE" sz="1200">
                <a:solidFill>
                  <a:srgbClr val="000000"/>
                </a:solidFill>
                <a:latin typeface="Arial"/>
              </a:rPr>
              <a:t>}</a:t>
            </a:r>
            <a:endParaRPr/>
          </a:p>
          <a:p>
            <a:r>
              <a:rPr lang="de-DE" sz="1200">
                <a:solidFill>
                  <a:srgbClr val="000000"/>
                </a:solidFill>
                <a:latin typeface="Arial"/>
              </a:rPr>
              <a:t>]</a:t>
            </a:r>
            <a:endParaRPr/>
          </a:p>
        </p:txBody>
      </p:sp>
      <p:sp>
        <p:nvSpPr>
          <p:cNvPr id="212" name="Rectangle 3"/>
          <p:cNvSpPr/>
          <p:nvPr/>
        </p:nvSpPr>
        <p:spPr>
          <a:xfrm>
            <a:off x="8193600" y="2779200"/>
            <a:ext cx="1554480" cy="274320"/>
          </a:xfrm>
          <a:prstGeom prst="rect">
            <a:avLst/>
          </a:prstGeom>
          <a:solidFill>
            <a:srgbClr val="b3b3b3"/>
          </a:solidFill>
          <a:ln>
            <a:solidFill>
              <a:srgbClr val="808080"/>
            </a:solidFill>
            <a:headEnd len="med" type="triangle" w="med"/>
            <a:tailEnd len="med" type="triangle" w="med"/>
          </a:ln>
        </p:spPr>
      </p:sp>
      <p:sp>
        <p:nvSpPr>
          <p:cNvPr id="213" name="Rectangle 4"/>
          <p:cNvSpPr/>
          <p:nvPr/>
        </p:nvSpPr>
        <p:spPr>
          <a:xfrm>
            <a:off x="182880" y="2286000"/>
            <a:ext cx="7132320" cy="3291840"/>
          </a:xfrm>
          <a:prstGeom prst="rect">
            <a:avLst/>
          </a:prstGeom>
          <a:solidFill>
            <a:srgbClr val="b3b3b3"/>
          </a:solidFill>
          <a:ln>
            <a:solidFill>
              <a:srgbClr val="808080"/>
            </a:solidFill>
            <a:headEnd len="med" type="triangle" w="med"/>
          </a:ln>
        </p:spPr>
      </p:sp>
      <p:sp>
        <p:nvSpPr>
          <p:cNvPr id="214" name="TextShape 5"/>
          <p:cNvSpPr txBox="1"/>
          <p:nvPr/>
        </p:nvSpPr>
        <p:spPr>
          <a:xfrm>
            <a:off x="0" y="1737360"/>
            <a:ext cx="10080000" cy="3841200"/>
          </a:xfrm>
          <a:prstGeom prst="rect">
            <a:avLst/>
          </a:prstGeom>
        </p:spPr>
        <p:txBody>
          <a:bodyPr lIns="0" rIns="0" tIns="0" bIns="0"/>
          <a:p>
            <a:pPr>
              <a:buSzPct val="45000"/>
              <a:buFont typeface="StarSymbol"/>
              <a:buChar char=""/>
            </a:pPr>
            <a:r>
              <a:rPr b="1" lang="de-DE" sz="1600">
                <a:latin typeface="Arial"/>
              </a:rPr>
              <a:t>1 . Description table template - json file</a:t>
            </a:r>
            <a:endParaRPr/>
          </a:p>
          <a:p>
            <a:pPr>
              <a:buSzPct val="45000"/>
              <a:buFont typeface="StarSymbol"/>
              <a:buChar char=""/>
            </a:pPr>
            <a:r>
              <a:rPr lang="de-DE" sz="1100">
                <a:latin typeface="Arial"/>
              </a:rPr>
              <a:t>This file is a description of the parcellation table.This json object is an array of objects defined like bellow :  </a:t>
            </a:r>
            <a:endParaRPr/>
          </a:p>
          <a:p>
            <a:pPr>
              <a:buSzPct val="45000"/>
              <a:buFont typeface="StarSymbol"/>
              <a:buChar char=""/>
            </a:pPr>
            <a:r>
              <a:rPr lang="de-DE" sz="1100">
                <a:latin typeface="Arial"/>
              </a:rPr>
              <a:t>{  </a:t>
            </a:r>
            <a:r>
              <a:rPr b="1" i="1" lang="de-DE" sz="1100">
                <a:solidFill>
                  <a:srgbClr val="666666"/>
                </a:solidFill>
                <a:latin typeface="Arial"/>
              </a:rPr>
              <a:t>//Object corresponding to one region – this example is based on the AAL90 parcellation table</a:t>
            </a:r>
            <a:endParaRPr/>
          </a:p>
          <a:p>
            <a:pPr>
              <a:buSzPct val="45000"/>
              <a:buFont typeface="StarSymbol"/>
              <a:buChar char=""/>
            </a:pPr>
            <a:r>
              <a:rPr lang="de-DE" sz="1100">
                <a:latin typeface="Arial"/>
              </a:rPr>
              <a:t>    </a:t>
            </a:r>
            <a:r>
              <a:rPr lang="de-DE" sz="1100">
                <a:latin typeface="Arial"/>
              </a:rPr>
              <a:t>"VisuOrder": 78,</a:t>
            </a:r>
            <a:r>
              <a:rPr lang="de-DE" sz="1100">
                <a:latin typeface="Arial"/>
              </a:rPr>
              <a:t>	</a:t>
            </a:r>
            <a:r>
              <a:rPr lang="de-DE" sz="1100">
                <a:latin typeface="Arial"/>
              </a:rPr>
              <a:t>	</a:t>
            </a:r>
            <a:r>
              <a:rPr lang="de-DE" sz="1100">
                <a:latin typeface="Arial"/>
              </a:rPr>
              <a:t>	</a:t>
            </a:r>
            <a:r>
              <a:rPr i="1" lang="de-DE" sz="1100">
                <a:solidFill>
                  <a:srgbClr val="666666"/>
                </a:solidFill>
                <a:latin typeface="Arial"/>
              </a:rPr>
              <a:t>//This is the rank in the circle plotting </a:t>
            </a:r>
            <a:endParaRPr/>
          </a:p>
          <a:p>
            <a:pPr>
              <a:buSzPct val="45000"/>
              <a:buFont typeface="StarSymbol"/>
              <a:buChar char=""/>
            </a:pPr>
            <a:r>
              <a:rPr lang="de-DE" sz="1100">
                <a:latin typeface="Arial"/>
              </a:rPr>
              <a:t>    </a:t>
            </a:r>
            <a:r>
              <a:rPr lang="de-DE" sz="1100">
                <a:latin typeface="Arial"/>
              </a:rPr>
              <a:t>"MatrixRow": 1,</a:t>
            </a:r>
            <a:r>
              <a:rPr lang="de-DE" sz="1100">
                <a:latin typeface="Arial"/>
              </a:rPr>
              <a:t>	</a:t>
            </a:r>
            <a:r>
              <a:rPr i="1" lang="de-DE" sz="1100">
                <a:solidFill>
                  <a:srgbClr val="666666"/>
                </a:solidFill>
                <a:latin typeface="Arial"/>
              </a:rPr>
              <a:t>// Rank in the connectivity matrix - first row = 1 = first column ( if = -1 not in the matrix )</a:t>
            </a:r>
            <a:endParaRPr/>
          </a:p>
          <a:p>
            <a:pPr>
              <a:buSzPct val="45000"/>
              <a:buFont typeface="StarSymbol"/>
              <a:buChar char=""/>
            </a:pPr>
            <a:r>
              <a:rPr lang="de-DE" sz="1100">
                <a:latin typeface="Arial"/>
              </a:rPr>
              <a:t>    </a:t>
            </a:r>
            <a:r>
              <a:rPr lang="de-DE" sz="1100">
                <a:latin typeface="Arial"/>
              </a:rPr>
              <a:t>"name": "Precentral_L",</a:t>
            </a:r>
            <a:r>
              <a:rPr lang="de-DE" sz="1100">
                <a:latin typeface="Arial"/>
              </a:rPr>
              <a:t>	</a:t>
            </a:r>
            <a:r>
              <a:rPr lang="de-DE" sz="1100">
                <a:latin typeface="Arial"/>
              </a:rPr>
              <a:t>	</a:t>
            </a:r>
            <a:r>
              <a:rPr i="1" lang="de-DE" sz="1100">
                <a:solidFill>
                  <a:srgbClr val="666666"/>
                </a:solidFill>
                <a:latin typeface="Arial"/>
              </a:rPr>
              <a:t>//Name of the region/seed</a:t>
            </a:r>
            <a:endParaRPr/>
          </a:p>
          <a:p>
            <a:pPr>
              <a:buSzPct val="45000"/>
              <a:buFont typeface="StarSymbol"/>
              <a:buChar char=""/>
            </a:pPr>
            <a:r>
              <a:rPr lang="de-DE" sz="1100">
                <a:latin typeface="Arial"/>
              </a:rPr>
              <a:t>    </a:t>
            </a:r>
            <a:r>
              <a:rPr lang="de-DE" sz="1100">
                <a:latin typeface="Arial"/>
              </a:rPr>
              <a:t>"VisuHierarchy": "seed.left.frontal.",</a:t>
            </a:r>
            <a:r>
              <a:rPr lang="de-DE" sz="1100">
                <a:latin typeface="Arial"/>
              </a:rPr>
              <a:t>	</a:t>
            </a:r>
            <a:r>
              <a:rPr lang="de-DE" sz="1100">
                <a:latin typeface="Arial"/>
              </a:rPr>
              <a:t>	</a:t>
            </a:r>
            <a:r>
              <a:rPr i="1" lang="de-DE" sz="1100">
                <a:solidFill>
                  <a:srgbClr val="666666"/>
                </a:solidFill>
                <a:latin typeface="Arial"/>
              </a:rPr>
              <a:t>//Hierachy of the seed (for circle plotting)</a:t>
            </a:r>
            <a:endParaRPr/>
          </a:p>
          <a:p>
            <a:pPr>
              <a:buSzPct val="45000"/>
              <a:buFont typeface="StarSymbol"/>
              <a:buChar char=""/>
            </a:pPr>
            <a:r>
              <a:rPr lang="de-DE" sz="1100">
                <a:latin typeface="Arial"/>
              </a:rPr>
              <a:t>    </a:t>
            </a:r>
            <a:r>
              <a:rPr lang="de-DE" sz="1100">
                <a:latin typeface="Arial"/>
              </a:rPr>
              <a:t>"coord": [</a:t>
            </a:r>
            <a:r>
              <a:rPr lang="de-DE" sz="1100">
                <a:latin typeface="Arial"/>
              </a:rPr>
              <a:t>	</a:t>
            </a:r>
            <a:r>
              <a:rPr lang="de-DE" sz="1100">
                <a:latin typeface="Arial"/>
              </a:rPr>
              <a:t>	</a:t>
            </a:r>
            <a:r>
              <a:rPr lang="de-DE" sz="1100">
                <a:latin typeface="Arial"/>
              </a:rPr>
              <a:t>	</a:t>
            </a:r>
            <a:r>
              <a:rPr lang="de-DE" sz="1100">
                <a:latin typeface="Arial"/>
              </a:rPr>
              <a:t>	</a:t>
            </a:r>
            <a:r>
              <a:rPr lang="de-DE" sz="1100">
                <a:latin typeface="Arial"/>
              </a:rPr>
              <a:t>         </a:t>
            </a:r>
            <a:r>
              <a:rPr i="1" lang="de-DE" sz="1100">
                <a:solidFill>
                  <a:srgbClr val="666666"/>
                </a:solidFill>
                <a:latin typeface="Arial"/>
              </a:rPr>
              <a:t>//Coordinates of the seed </a:t>
            </a:r>
            <a:endParaRPr/>
          </a:p>
          <a:p>
            <a:pPr>
              <a:buSzPct val="45000"/>
              <a:buFont typeface="StarSymbol"/>
              <a:buChar char=""/>
            </a:pPr>
            <a:r>
              <a:rPr lang="de-DE" sz="1100">
                <a:latin typeface="Arial"/>
              </a:rPr>
              <a:t>     </a:t>
            </a:r>
            <a:r>
              <a:rPr lang="de-DE" sz="1100">
                <a:latin typeface="Arial"/>
              </a:rPr>
              <a:t>	</a:t>
            </a:r>
            <a:r>
              <a:rPr lang="de-DE" sz="1100">
                <a:latin typeface="Arial"/>
              </a:rPr>
              <a:t> </a:t>
            </a:r>
            <a:r>
              <a:rPr lang="de-DE" sz="1100">
                <a:latin typeface="Arial"/>
              </a:rPr>
              <a:t>-38.65,</a:t>
            </a:r>
            <a:r>
              <a:rPr lang="de-DE" sz="1100">
                <a:latin typeface="Arial"/>
              </a:rPr>
              <a:t>	</a:t>
            </a:r>
            <a:r>
              <a:rPr i="1" lang="de-DE" sz="1100">
                <a:solidFill>
                  <a:srgbClr val="666666"/>
                </a:solidFill>
                <a:latin typeface="Arial"/>
              </a:rPr>
              <a:t>// X</a:t>
            </a:r>
            <a:endParaRPr/>
          </a:p>
          <a:p>
            <a:pPr>
              <a:buSzPct val="45000"/>
              <a:buFont typeface="StarSymbol"/>
              <a:buChar char=""/>
            </a:pPr>
            <a:r>
              <a:rPr lang="de-DE" sz="1100">
                <a:latin typeface="Arial"/>
              </a:rPr>
              <a:t>     </a:t>
            </a:r>
            <a:r>
              <a:rPr lang="de-DE" sz="1100">
                <a:latin typeface="Arial"/>
              </a:rPr>
              <a:t>	</a:t>
            </a:r>
            <a:r>
              <a:rPr lang="de-DE" sz="1100">
                <a:latin typeface="Arial"/>
              </a:rPr>
              <a:t> </a:t>
            </a:r>
            <a:r>
              <a:rPr lang="de-DE" sz="1100">
                <a:latin typeface="Arial"/>
              </a:rPr>
              <a:t>-5.68,</a:t>
            </a:r>
            <a:r>
              <a:rPr lang="de-DE" sz="1100">
                <a:latin typeface="Arial"/>
              </a:rPr>
              <a:t>	</a:t>
            </a:r>
            <a:r>
              <a:rPr i="1" lang="de-DE" sz="1100">
                <a:solidFill>
                  <a:srgbClr val="666666"/>
                </a:solidFill>
                <a:latin typeface="Arial"/>
              </a:rPr>
              <a:t>// Y</a:t>
            </a:r>
            <a:endParaRPr/>
          </a:p>
          <a:p>
            <a:pPr>
              <a:buSzPct val="45000"/>
              <a:buFont typeface="StarSymbol"/>
              <a:buChar char=""/>
            </a:pPr>
            <a:r>
              <a:rPr lang="de-DE" sz="1100">
                <a:latin typeface="Arial"/>
              </a:rPr>
              <a:t>    </a:t>
            </a:r>
            <a:r>
              <a:rPr lang="de-DE" sz="1100">
                <a:latin typeface="Arial"/>
              </a:rPr>
              <a:t>	</a:t>
            </a:r>
            <a:r>
              <a:rPr lang="de-DE" sz="1100">
                <a:latin typeface="Arial"/>
              </a:rPr>
              <a:t>  </a:t>
            </a:r>
            <a:r>
              <a:rPr lang="de-DE" sz="1100">
                <a:latin typeface="Arial"/>
              </a:rPr>
              <a:t>50.94    </a:t>
            </a:r>
            <a:r>
              <a:rPr i="1" lang="de-DE" sz="1100">
                <a:solidFill>
                  <a:srgbClr val="666666"/>
                </a:solidFill>
                <a:latin typeface="Arial"/>
              </a:rPr>
              <a:t>// Z</a:t>
            </a:r>
            <a:endParaRPr/>
          </a:p>
          <a:p>
            <a:pPr>
              <a:buSzPct val="45000"/>
              <a:buFont typeface="StarSymbol"/>
              <a:buChar char=""/>
            </a:pPr>
            <a:r>
              <a:rPr lang="de-DE" sz="1100">
                <a:latin typeface="Arial"/>
              </a:rPr>
              <a:t>    </a:t>
            </a:r>
            <a:r>
              <a:rPr lang="de-DE" sz="1100">
                <a:latin typeface="Arial"/>
              </a:rPr>
              <a:t>],</a:t>
            </a:r>
            <a:endParaRPr/>
          </a:p>
          <a:p>
            <a:pPr>
              <a:buSzPct val="45000"/>
              <a:buFont typeface="StarSymbol"/>
              <a:buChar char=""/>
            </a:pPr>
            <a:r>
              <a:rPr lang="de-DE" sz="1100">
                <a:latin typeface="Arial"/>
              </a:rPr>
              <a:t>    </a:t>
            </a:r>
            <a:r>
              <a:rPr lang="de-DE" sz="1100">
                <a:latin typeface="Arial"/>
              </a:rPr>
              <a:t>"labelValue": "131 44 78",   </a:t>
            </a:r>
            <a:r>
              <a:rPr i="1" lang="de-DE" sz="1100">
                <a:solidFill>
                  <a:srgbClr val="666666"/>
                </a:solidFill>
                <a:latin typeface="Arial"/>
              </a:rPr>
              <a:t> //Value of the label in the vtk file</a:t>
            </a:r>
            <a:endParaRPr/>
          </a:p>
          <a:p>
            <a:pPr>
              <a:buSzPct val="45000"/>
              <a:buFont typeface="StarSymbol"/>
              <a:buChar char=""/>
            </a:pPr>
            <a:r>
              <a:rPr lang="de-DE" sz="1100">
                <a:latin typeface="Arial"/>
              </a:rPr>
              <a:t>    </a:t>
            </a:r>
            <a:r>
              <a:rPr lang="de-DE" sz="1100">
                <a:latin typeface="Arial"/>
              </a:rPr>
              <a:t>"AAL_ID": 1                      </a:t>
            </a:r>
            <a:r>
              <a:rPr i="1" lang="de-DE" sz="1100">
                <a:solidFill>
                  <a:srgbClr val="666666"/>
                </a:solidFill>
                <a:latin typeface="Arial"/>
              </a:rPr>
              <a:t>// label/seed ID in the AAL90 table</a:t>
            </a:r>
            <a:endParaRPr/>
          </a:p>
          <a:p>
            <a:pPr>
              <a:buSzPct val="45000"/>
              <a:buFont typeface="StarSymbol"/>
              <a:buChar char=""/>
            </a:pPr>
            <a:r>
              <a:rPr lang="de-DE" sz="1100">
                <a:latin typeface="Arial"/>
              </a:rPr>
              <a:t>  </a:t>
            </a:r>
            <a:r>
              <a:rPr lang="de-DE" sz="1100">
                <a:latin typeface="Arial"/>
              </a:rPr>
              <a:t>} </a:t>
            </a:r>
            <a:endParaRPr/>
          </a:p>
          <a:p>
            <a:pPr>
              <a:buSzPct val="45000"/>
              <a:buFont typeface="StarSymbol"/>
              <a:buChar char=""/>
            </a:pPr>
            <a:endParaRPr/>
          </a:p>
        </p:txBody>
      </p:sp>
      <p:pic>
        <p:nvPicPr>
          <p:cNvPr id="215" name="" descr=""/>
          <p:cNvPicPr/>
          <p:nvPr/>
        </p:nvPicPr>
        <p:blipFill>
          <a:blip r:embed="rId2"/>
          <a:stretch>
            <a:fillRect/>
          </a:stretch>
        </p:blipFill>
        <p:spPr>
          <a:xfrm rot="20419200">
            <a:off x="7150320" y="2943360"/>
            <a:ext cx="1070280" cy="324720"/>
          </a:xfrm>
          <a:prstGeom prst="rect">
            <a:avLst/>
          </a:prstGeom>
          <a:ln w="18360">
            <a:noFill/>
          </a:ln>
        </p:spPr>
      </p:pic>
      <p:sp>
        <p:nvSpPr>
          <p:cNvPr id="216" name="TextShape 6"/>
          <p:cNvSpPr txBox="1"/>
          <p:nvPr/>
        </p:nvSpPr>
        <p:spPr>
          <a:xfrm>
            <a:off x="504000" y="216000"/>
            <a:ext cx="7020000" cy="936000"/>
          </a:xfrm>
          <a:prstGeom prst="rect">
            <a:avLst/>
          </a:prstGeom>
        </p:spPr>
        <p:txBody>
          <a:bodyPr lIns="0" rIns="0" tIns="0" bIns="0" anchor="ctr"/>
          <a:p>
            <a:r>
              <a:rPr lang="de-DE" sz="3570">
                <a:latin typeface="Arial"/>
              </a:rPr>
              <a:t>CIVILITY : </a:t>
            </a:r>
            <a:r>
              <a:rPr lang="de-DE" sz="2000">
                <a:latin typeface="Arial"/>
              </a:rPr>
              <a:t>cloud based Interactive Visualization of Tractography Brain Connectome</a:t>
            </a:r>
            <a:endParaRPr/>
          </a:p>
        </p:txBody>
      </p:sp>
    </p:spTree>
  </p:cSld>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7" name="TextShape 1"/>
          <p:cNvSpPr txBox="1"/>
          <p:nvPr/>
        </p:nvSpPr>
        <p:spPr>
          <a:xfrm>
            <a:off x="182880" y="1368000"/>
            <a:ext cx="4616640" cy="460800"/>
          </a:xfrm>
          <a:prstGeom prst="rect">
            <a:avLst/>
          </a:prstGeom>
        </p:spPr>
        <p:txBody>
          <a:bodyPr lIns="0" rIns="0" tIns="0" bIns="0"/>
          <a:p>
            <a:pPr>
              <a:buSzPct val="45000"/>
              <a:buFont typeface="StarSymbol"/>
              <a:buChar char=""/>
            </a:pPr>
            <a:r>
              <a:rPr lang="de-DE" sz="2000" u="sng">
                <a:latin typeface="Arial"/>
              </a:rPr>
              <a:t>Appendices</a:t>
            </a:r>
            <a:endParaRPr/>
          </a:p>
        </p:txBody>
      </p:sp>
      <p:pic>
        <p:nvPicPr>
          <p:cNvPr id="218" name="" descr=""/>
          <p:cNvPicPr/>
          <p:nvPr/>
        </p:nvPicPr>
        <p:blipFill>
          <a:blip r:embed="rId1"/>
          <a:stretch>
            <a:fillRect/>
          </a:stretch>
        </p:blipFill>
        <p:spPr>
          <a:xfrm>
            <a:off x="8503920" y="128520"/>
            <a:ext cx="1097280" cy="1060920"/>
          </a:xfrm>
          <a:prstGeom prst="rect">
            <a:avLst/>
          </a:prstGeom>
          <a:ln w="18360">
            <a:noFill/>
          </a:ln>
        </p:spPr>
      </p:pic>
      <p:sp>
        <p:nvSpPr>
          <p:cNvPr id="219" name="TextShape 2"/>
          <p:cNvSpPr txBox="1"/>
          <p:nvPr/>
        </p:nvSpPr>
        <p:spPr>
          <a:xfrm>
            <a:off x="504000" y="216000"/>
            <a:ext cx="7020000" cy="936000"/>
          </a:xfrm>
          <a:prstGeom prst="rect">
            <a:avLst/>
          </a:prstGeom>
        </p:spPr>
        <p:txBody>
          <a:bodyPr lIns="0" rIns="0" tIns="0" bIns="0" anchor="ctr"/>
          <a:p>
            <a:r>
              <a:rPr lang="de-DE" sz="3570">
                <a:latin typeface="Arial"/>
              </a:rPr>
              <a:t>CIVILITY : </a:t>
            </a:r>
            <a:r>
              <a:rPr lang="de-DE" sz="2000">
                <a:latin typeface="Arial"/>
              </a:rPr>
              <a:t>cloud based Interactive Visualization of Tractography Brain Connectome</a:t>
            </a:r>
            <a:endParaRPr/>
          </a:p>
        </p:txBody>
      </p:sp>
      <p:sp>
        <p:nvSpPr>
          <p:cNvPr id="220" name="TextShape 3"/>
          <p:cNvSpPr txBox="1"/>
          <p:nvPr/>
        </p:nvSpPr>
        <p:spPr>
          <a:xfrm>
            <a:off x="0" y="1828800"/>
            <a:ext cx="5793480" cy="3841200"/>
          </a:xfrm>
          <a:prstGeom prst="rect">
            <a:avLst/>
          </a:prstGeom>
        </p:spPr>
        <p:txBody>
          <a:bodyPr lIns="0" rIns="0" tIns="0" bIns="0"/>
          <a:p>
            <a:pPr>
              <a:buSzPct val="45000"/>
              <a:buFont typeface="StarSymbol"/>
              <a:buChar char=""/>
            </a:pPr>
            <a:r>
              <a:rPr b="1" lang="de-DE" sz="1400">
                <a:latin typeface="Arial"/>
              </a:rPr>
              <a:t>2. Visualization of the brain connectome – Parameters</a:t>
            </a:r>
            <a:endParaRPr/>
          </a:p>
          <a:p>
            <a:pPr>
              <a:buSzPct val="45000"/>
              <a:buFont typeface="StarSymbol"/>
              <a:buChar char=""/>
            </a:pPr>
            <a:r>
              <a:rPr lang="de-DE" sz="1400">
                <a:latin typeface="Arial"/>
              </a:rPr>
              <a:t>The brain connectome plot is the result of the connectivity matrix (output of probtrackx2) normalized by the number of streamlines per seeds (rows) and then triangulate. The triangular matrix can be computed by 3 different ways. </a:t>
            </a:r>
            <a:endParaRPr/>
          </a:p>
          <a:p>
            <a:pPr lvl="1">
              <a:buSzPct val="75000"/>
              <a:buFont typeface="StarSymbol"/>
              <a:buChar char=""/>
            </a:pPr>
            <a:r>
              <a:rPr lang="de-DE" sz="1400">
                <a:latin typeface="Arial"/>
              </a:rPr>
              <a:t>Average between the lower and upper triangular matrix</a:t>
            </a:r>
            <a:endParaRPr/>
          </a:p>
          <a:p>
            <a:pPr lvl="1">
              <a:buSzPct val="75000"/>
              <a:buFont typeface="StarSymbol"/>
              <a:buChar char=""/>
            </a:pPr>
            <a:r>
              <a:rPr lang="de-DE" sz="1400">
                <a:latin typeface="Arial"/>
              </a:rPr>
              <a:t>Maximum value between the lower and upper triangular matrix</a:t>
            </a:r>
            <a:endParaRPr/>
          </a:p>
          <a:p>
            <a:pPr lvl="1">
              <a:buSzPct val="75000"/>
              <a:buFont typeface="StarSymbol"/>
              <a:buChar char=""/>
            </a:pPr>
            <a:r>
              <a:rPr lang="de-DE" sz="1400">
                <a:latin typeface="Arial"/>
              </a:rPr>
              <a:t>Minimum  value between the lower and upper triangular matrix</a:t>
            </a:r>
            <a:endParaRPr/>
          </a:p>
          <a:p>
            <a:pPr lvl="1">
              <a:buSzPct val="75000"/>
              <a:buFont typeface="StarSymbol"/>
              <a:buChar char=""/>
            </a:pPr>
            <a:r>
              <a:rPr i="1" lang="de-DE" sz="1400">
                <a:latin typeface="Arial"/>
              </a:rPr>
              <a:t>Select the method you prefer.</a:t>
            </a:r>
            <a:endParaRPr/>
          </a:p>
          <a:p>
            <a:pPr>
              <a:buSzPct val="45000"/>
              <a:buFont typeface="StarSymbol"/>
              <a:buChar char=""/>
            </a:pPr>
            <a:r>
              <a:rPr lang="de-DE" sz="1400" u="sng">
                <a:latin typeface="Arial"/>
              </a:rPr>
              <a:t>Threshold</a:t>
            </a:r>
            <a:r>
              <a:rPr lang="de-DE" sz="1400">
                <a:latin typeface="Arial"/>
              </a:rPr>
              <a:t> : The connectivity visualized can be threshold between 2 values. </a:t>
            </a:r>
            <a:endParaRPr/>
          </a:p>
          <a:p>
            <a:pPr lvl="1">
              <a:buSzPct val="75000"/>
              <a:buFont typeface="StarSymbol"/>
              <a:buChar char=""/>
            </a:pPr>
            <a:r>
              <a:rPr lang="de-DE" sz="1400">
                <a:latin typeface="Arial"/>
              </a:rPr>
              <a:t>All links with a connectivity value inferior to the threshold value are not printed</a:t>
            </a:r>
            <a:endParaRPr/>
          </a:p>
          <a:p>
            <a:pPr lvl="1">
              <a:buSzPct val="75000"/>
              <a:buFont typeface="StarSymbol"/>
              <a:buChar char=""/>
            </a:pPr>
            <a:r>
              <a:rPr lang="de-DE" sz="1400">
                <a:latin typeface="Arial"/>
              </a:rPr>
              <a:t>All links with a connectivity value superior to the maximum threshold value are </a:t>
            </a:r>
            <a:r>
              <a:rPr lang="de-DE" sz="1400">
                <a:solidFill>
                  <a:srgbClr val="ff0000"/>
                </a:solidFill>
                <a:latin typeface="Arial"/>
              </a:rPr>
              <a:t>red</a:t>
            </a:r>
            <a:r>
              <a:rPr lang="de-DE" sz="1400">
                <a:latin typeface="Arial"/>
              </a:rPr>
              <a:t> </a:t>
            </a:r>
            <a:endParaRPr/>
          </a:p>
          <a:p>
            <a:pPr>
              <a:buSzPct val="45000"/>
              <a:buFont typeface="StarSymbol"/>
              <a:buChar char=""/>
            </a:pPr>
            <a:r>
              <a:rPr lang="de-DE" sz="1400">
                <a:latin typeface="Arial"/>
              </a:rPr>
              <a:t> </a:t>
            </a:r>
            <a:endParaRPr/>
          </a:p>
          <a:p>
            <a:pPr>
              <a:buSzPct val="45000"/>
              <a:buFont typeface="StarSymbol"/>
              <a:buChar char=""/>
            </a:pPr>
            <a:endParaRPr/>
          </a:p>
          <a:p>
            <a:pPr>
              <a:buSzPct val="45000"/>
              <a:buFont typeface="StarSymbol"/>
              <a:buChar char=""/>
            </a:pPr>
            <a:endParaRPr/>
          </a:p>
        </p:txBody>
      </p:sp>
      <p:pic>
        <p:nvPicPr>
          <p:cNvPr id="221" name="" descr=""/>
          <p:cNvPicPr/>
          <p:nvPr/>
        </p:nvPicPr>
        <p:blipFill>
          <a:blip r:embed="rId2"/>
          <a:stretch>
            <a:fillRect/>
          </a:stretch>
        </p:blipFill>
        <p:spPr>
          <a:xfrm>
            <a:off x="6583680" y="5211360"/>
            <a:ext cx="2118240" cy="275040"/>
          </a:xfrm>
          <a:prstGeom prst="rect">
            <a:avLst/>
          </a:prstGeom>
          <a:ln w="18360">
            <a:noFill/>
          </a:ln>
        </p:spPr>
      </p:pic>
      <p:pic>
        <p:nvPicPr>
          <p:cNvPr id="222" name="" descr=""/>
          <p:cNvPicPr/>
          <p:nvPr/>
        </p:nvPicPr>
        <p:blipFill>
          <a:blip r:embed="rId3"/>
          <a:stretch>
            <a:fillRect/>
          </a:stretch>
        </p:blipFill>
        <p:spPr>
          <a:xfrm>
            <a:off x="5793480" y="1554480"/>
            <a:ext cx="3625560" cy="3566160"/>
          </a:xfrm>
          <a:prstGeom prst="rect">
            <a:avLst/>
          </a:prstGeom>
          <a:ln w="18360">
            <a:noFill/>
          </a:ln>
        </p:spPr>
      </p:pic>
    </p:spTree>
  </p:cSld>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3" name="TextShape 1"/>
          <p:cNvSpPr txBox="1"/>
          <p:nvPr/>
        </p:nvSpPr>
        <p:spPr>
          <a:xfrm>
            <a:off x="182880" y="1368000"/>
            <a:ext cx="4616640" cy="460800"/>
          </a:xfrm>
          <a:prstGeom prst="rect">
            <a:avLst/>
          </a:prstGeom>
        </p:spPr>
        <p:txBody>
          <a:bodyPr lIns="0" rIns="0" tIns="0" bIns="0"/>
          <a:p>
            <a:pPr>
              <a:buSzPct val="45000"/>
              <a:buFont typeface="StarSymbol"/>
              <a:buChar char=""/>
            </a:pPr>
            <a:r>
              <a:rPr lang="de-DE" sz="2000" u="sng">
                <a:latin typeface="Arial"/>
              </a:rPr>
              <a:t>Appendices</a:t>
            </a:r>
            <a:r>
              <a:rPr lang="de-DE" sz="2000" u="sng">
                <a:latin typeface="Arial"/>
              </a:rPr>
              <a:t>	</a:t>
            </a:r>
            <a:r>
              <a:rPr lang="de-DE" sz="2000" u="sng">
                <a:latin typeface="Arial"/>
              </a:rPr>
              <a:t>	</a:t>
            </a:r>
            <a:endParaRPr/>
          </a:p>
        </p:txBody>
      </p:sp>
      <p:pic>
        <p:nvPicPr>
          <p:cNvPr id="224" name="" descr=""/>
          <p:cNvPicPr/>
          <p:nvPr/>
        </p:nvPicPr>
        <p:blipFill>
          <a:blip r:embed="rId1"/>
          <a:stretch>
            <a:fillRect/>
          </a:stretch>
        </p:blipFill>
        <p:spPr>
          <a:xfrm>
            <a:off x="8503920" y="128520"/>
            <a:ext cx="1097280" cy="1060920"/>
          </a:xfrm>
          <a:prstGeom prst="rect">
            <a:avLst/>
          </a:prstGeom>
          <a:ln w="18360">
            <a:noFill/>
          </a:ln>
        </p:spPr>
      </p:pic>
      <p:sp>
        <p:nvSpPr>
          <p:cNvPr id="225" name="TextShape 2"/>
          <p:cNvSpPr txBox="1"/>
          <p:nvPr/>
        </p:nvSpPr>
        <p:spPr>
          <a:xfrm>
            <a:off x="504000" y="216000"/>
            <a:ext cx="7020000" cy="936000"/>
          </a:xfrm>
          <a:prstGeom prst="rect">
            <a:avLst/>
          </a:prstGeom>
        </p:spPr>
        <p:txBody>
          <a:bodyPr lIns="0" rIns="0" tIns="0" bIns="0" anchor="ctr"/>
          <a:p>
            <a:r>
              <a:rPr lang="de-DE" sz="3570">
                <a:latin typeface="Arial"/>
              </a:rPr>
              <a:t>CIVILITY : </a:t>
            </a:r>
            <a:r>
              <a:rPr lang="de-DE" sz="2000">
                <a:latin typeface="Arial"/>
              </a:rPr>
              <a:t>cloud based Interactive Visualization of Tractography Brain Connectome</a:t>
            </a:r>
            <a:endParaRPr/>
          </a:p>
        </p:txBody>
      </p:sp>
      <p:sp>
        <p:nvSpPr>
          <p:cNvPr id="226" name="TextShape 3"/>
          <p:cNvSpPr txBox="1"/>
          <p:nvPr/>
        </p:nvSpPr>
        <p:spPr>
          <a:xfrm>
            <a:off x="0" y="1828800"/>
            <a:ext cx="6035040" cy="2743200"/>
          </a:xfrm>
          <a:prstGeom prst="rect">
            <a:avLst/>
          </a:prstGeom>
        </p:spPr>
        <p:txBody>
          <a:bodyPr lIns="0" rIns="0" tIns="0" bIns="0"/>
          <a:p>
            <a:pPr>
              <a:buSzPct val="45000"/>
              <a:buFont typeface="StarSymbol"/>
              <a:buChar char=""/>
            </a:pPr>
            <a:r>
              <a:rPr b="1" lang="de-DE" sz="1400">
                <a:latin typeface="Arial"/>
              </a:rPr>
              <a:t>2. Visualization of the brain connectome</a:t>
            </a:r>
            <a:endParaRPr/>
          </a:p>
          <a:p>
            <a:pPr>
              <a:buSzPct val="45000"/>
              <a:buFont typeface="StarSymbol"/>
              <a:buChar char=""/>
            </a:pPr>
            <a:r>
              <a:rPr lang="de-DE" sz="1300">
                <a:latin typeface="Arial"/>
              </a:rPr>
              <a:t>The slide bar above </a:t>
            </a:r>
            <a:r>
              <a:rPr i="1" lang="de-DE" sz="1300">
                <a:latin typeface="Arial"/>
              </a:rPr>
              <a:t>“</a:t>
            </a:r>
            <a:r>
              <a:rPr lang="de-DE" sz="1300">
                <a:latin typeface="Arial"/>
              </a:rPr>
              <a:t>Tension splines value“ modifies the shape of links by changing their tension value.</a:t>
            </a:r>
            <a:endParaRPr/>
          </a:p>
          <a:p>
            <a:pPr>
              <a:buSzPct val="45000"/>
              <a:buFont typeface="StarSymbol"/>
              <a:buChar char=""/>
            </a:pPr>
            <a:r>
              <a:rPr lang="de-DE" sz="1300">
                <a:latin typeface="Arial"/>
              </a:rPr>
              <a:t>The diameter circle can also be set.</a:t>
            </a:r>
            <a:endParaRPr/>
          </a:p>
          <a:p>
            <a:pPr>
              <a:buSzPct val="45000"/>
              <a:buFont typeface="StarSymbol"/>
              <a:buChar char=""/>
            </a:pPr>
            <a:r>
              <a:rPr lang="de-DE" sz="1300" u="sng">
                <a:latin typeface="Arial"/>
              </a:rPr>
              <a:t>Links</a:t>
            </a:r>
            <a:r>
              <a:rPr lang="de-DE" sz="1300">
                <a:latin typeface="Arial"/>
              </a:rPr>
              <a:t> :</a:t>
            </a:r>
            <a:r>
              <a:rPr lang="de-DE" sz="1300">
                <a:latin typeface="Arial"/>
              </a:rPr>
              <a:t>	</a:t>
            </a:r>
            <a:r>
              <a:rPr lang="de-DE" sz="1300">
                <a:latin typeface="Arial"/>
              </a:rPr>
              <a:t>- Links colors indicate the connectivity value according the color bar</a:t>
            </a:r>
            <a:r>
              <a:rPr lang="de-DE" sz="1300">
                <a:latin typeface="Arial"/>
              </a:rPr>
              <a:t>	</a:t>
            </a:r>
            <a:endParaRPr/>
          </a:p>
          <a:p>
            <a:pPr lvl="1">
              <a:buSzPct val="75000"/>
              <a:buFont typeface="StarSymbol"/>
              <a:buChar char=""/>
            </a:pPr>
            <a:r>
              <a:rPr lang="de-DE" sz="1300">
                <a:latin typeface="Arial"/>
              </a:rPr>
              <a:t>   </a:t>
            </a:r>
            <a:r>
              <a:rPr lang="de-DE" sz="1300">
                <a:latin typeface="Arial"/>
              </a:rPr>
              <a:t>	</a:t>
            </a:r>
            <a:r>
              <a:rPr lang="de-DE" sz="1300">
                <a:latin typeface="Arial"/>
              </a:rPr>
              <a:t>- The thickness of the links is proportional to the connectivity value </a:t>
            </a:r>
            <a:endParaRPr/>
          </a:p>
          <a:p>
            <a:pPr lvl="2">
              <a:buSzPct val="45000"/>
              <a:buFont typeface="StarSymbol"/>
              <a:buChar char=""/>
            </a:pPr>
            <a:r>
              <a:rPr lang="de-DE" sz="1300">
                <a:latin typeface="Arial"/>
              </a:rPr>
              <a:t>- Mouse over links  :  </a:t>
            </a:r>
            <a:endParaRPr/>
          </a:p>
          <a:p>
            <a:pPr lvl="3">
              <a:buSzPct val="75000"/>
              <a:buFont typeface="StarSymbol"/>
              <a:buChar char=""/>
            </a:pPr>
            <a:r>
              <a:rPr lang="de-DE" sz="1300">
                <a:latin typeface="Arial"/>
              </a:rPr>
              <a:t>A tooltip indicates the connectivity value</a:t>
            </a:r>
            <a:endParaRPr/>
          </a:p>
          <a:p>
            <a:pPr lvl="3">
              <a:buSzPct val="75000"/>
              <a:buFont typeface="StarSymbol"/>
              <a:buChar char=""/>
            </a:pPr>
            <a:r>
              <a:rPr lang="de-DE" sz="1300">
                <a:latin typeface="Arial"/>
              </a:rPr>
              <a:t>Seeds names are bigger and bold for a better visualization</a:t>
            </a:r>
            <a:endParaRPr/>
          </a:p>
          <a:p>
            <a:pPr lvl="1">
              <a:buSzPct val="75000"/>
              <a:buFont typeface="StarSymbol"/>
              <a:buChar char=""/>
            </a:pPr>
            <a:endParaRPr/>
          </a:p>
          <a:p>
            <a:pPr>
              <a:buSzPct val="45000"/>
              <a:buFont typeface="StarSymbol"/>
              <a:buChar char=""/>
            </a:pPr>
            <a:endParaRPr/>
          </a:p>
        </p:txBody>
      </p:sp>
      <p:pic>
        <p:nvPicPr>
          <p:cNvPr id="227" name="" descr=""/>
          <p:cNvPicPr/>
          <p:nvPr/>
        </p:nvPicPr>
        <p:blipFill>
          <a:blip r:embed="rId2"/>
          <a:stretch>
            <a:fillRect/>
          </a:stretch>
        </p:blipFill>
        <p:spPr>
          <a:xfrm>
            <a:off x="6583680" y="5211360"/>
            <a:ext cx="2118240" cy="275040"/>
          </a:xfrm>
          <a:prstGeom prst="rect">
            <a:avLst/>
          </a:prstGeom>
          <a:ln w="12600">
            <a:solidFill>
              <a:srgbClr val="b84700"/>
            </a:solidFill>
            <a:round/>
          </a:ln>
        </p:spPr>
      </p:pic>
      <p:pic>
        <p:nvPicPr>
          <p:cNvPr id="228" name="" descr=""/>
          <p:cNvPicPr/>
          <p:nvPr/>
        </p:nvPicPr>
        <p:blipFill>
          <a:blip r:embed="rId3"/>
          <a:srcRect l="0" t="0" r="0" b="1743400"/>
          <a:stretch>
            <a:fillRect/>
          </a:stretch>
        </p:blipFill>
        <p:spPr>
          <a:xfrm>
            <a:off x="5852160" y="1554480"/>
            <a:ext cx="3625560" cy="1270800"/>
          </a:xfrm>
          <a:prstGeom prst="rect">
            <a:avLst/>
          </a:prstGeom>
          <a:ln w="18360">
            <a:noFill/>
          </a:ln>
        </p:spPr>
      </p:pic>
      <p:pic>
        <p:nvPicPr>
          <p:cNvPr id="229" name="" descr=""/>
          <p:cNvPicPr/>
          <p:nvPr/>
        </p:nvPicPr>
        <p:blipFill>
          <a:blip r:embed="rId4"/>
          <a:srcRect l="539739" t="541833" r="944583" b="677333"/>
          <a:stretch>
            <a:fillRect/>
          </a:stretch>
        </p:blipFill>
        <p:spPr>
          <a:xfrm>
            <a:off x="5974920" y="2651760"/>
            <a:ext cx="3383280" cy="2560320"/>
          </a:xfrm>
          <a:prstGeom prst="rect">
            <a:avLst/>
          </a:prstGeom>
          <a:ln w="18360">
            <a:noFill/>
          </a:ln>
        </p:spPr>
      </p:pic>
      <p:pic>
        <p:nvPicPr>
          <p:cNvPr id="230" name="" descr=""/>
          <p:cNvPicPr/>
          <p:nvPr/>
        </p:nvPicPr>
        <p:blipFill>
          <a:blip r:embed="rId5"/>
          <a:stretch>
            <a:fillRect/>
          </a:stretch>
        </p:blipFill>
        <p:spPr>
          <a:xfrm rot="10867200">
            <a:off x="5660280" y="5279040"/>
            <a:ext cx="829800" cy="199080"/>
          </a:xfrm>
          <a:prstGeom prst="rect">
            <a:avLst/>
          </a:prstGeom>
          <a:ln w="18360">
            <a:noFill/>
          </a:ln>
        </p:spPr>
      </p:pic>
      <p:sp>
        <p:nvSpPr>
          <p:cNvPr id="231" name="TextShape 4"/>
          <p:cNvSpPr txBox="1"/>
          <p:nvPr/>
        </p:nvSpPr>
        <p:spPr>
          <a:xfrm>
            <a:off x="-91440" y="5029200"/>
            <a:ext cx="6309360" cy="640080"/>
          </a:xfrm>
          <a:prstGeom prst="rect">
            <a:avLst/>
          </a:prstGeom>
        </p:spPr>
        <p:txBody>
          <a:bodyPr lIns="90000" rIns="90000" tIns="45000" bIns="45000"/>
          <a:p>
            <a:pPr>
              <a:buSzPct val="45000"/>
              <a:buFont typeface="StarSymbol"/>
              <a:buChar char=""/>
            </a:pPr>
            <a:r>
              <a:rPr lang="de-DE" sz="1200">
                <a:latin typeface="Arial"/>
              </a:rPr>
              <a:t>Brain connectome on brain templates :</a:t>
            </a:r>
            <a:endParaRPr/>
          </a:p>
          <a:p>
            <a:pPr>
              <a:buSzPct val="45000"/>
              <a:buFont typeface="StarSymbol"/>
              <a:buChar char=""/>
            </a:pPr>
            <a:r>
              <a:rPr lang="de-DE" sz="1200">
                <a:latin typeface="Arial"/>
              </a:rPr>
              <a:t>Another visualization is available : brain connectome above brain templates </a:t>
            </a:r>
            <a:endParaRPr/>
          </a:p>
          <a:p>
            <a:pPr>
              <a:buSzPct val="45000"/>
              <a:buFont typeface="StarSymbol"/>
              <a:buChar char=""/>
            </a:pPr>
            <a:r>
              <a:rPr lang="de-DE" sz="1200">
                <a:latin typeface="Arial"/>
              </a:rPr>
              <a:t>Click on the checkbox to visualize them</a:t>
            </a:r>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0" name="" descr=""/>
          <p:cNvPicPr/>
          <p:nvPr/>
        </p:nvPicPr>
        <p:blipFill>
          <a:blip r:embed="rId1"/>
          <a:stretch>
            <a:fillRect/>
          </a:stretch>
        </p:blipFill>
        <p:spPr>
          <a:xfrm>
            <a:off x="8503920" y="128160"/>
            <a:ext cx="1097280" cy="1060920"/>
          </a:xfrm>
          <a:prstGeom prst="rect">
            <a:avLst/>
          </a:prstGeom>
          <a:ln w="18360">
            <a:noFill/>
          </a:ln>
        </p:spPr>
      </p:pic>
      <p:sp>
        <p:nvSpPr>
          <p:cNvPr id="51" name="TextShape 1"/>
          <p:cNvSpPr txBox="1"/>
          <p:nvPr/>
        </p:nvSpPr>
        <p:spPr>
          <a:xfrm>
            <a:off x="504000" y="216000"/>
            <a:ext cx="7020000" cy="936000"/>
          </a:xfrm>
          <a:prstGeom prst="rect">
            <a:avLst/>
          </a:prstGeom>
        </p:spPr>
        <p:txBody>
          <a:bodyPr lIns="0" rIns="0" tIns="0" bIns="0" anchor="ctr"/>
          <a:p>
            <a:r>
              <a:rPr lang="de-DE" sz="3570">
                <a:latin typeface="Arial"/>
              </a:rPr>
              <a:t>CIVILITY : </a:t>
            </a:r>
            <a:r>
              <a:rPr lang="de-DE" sz="2000">
                <a:latin typeface="Arial"/>
              </a:rPr>
              <a:t>cloud based Interactive Visualization of Tractography Brain Connectome</a:t>
            </a:r>
            <a:endParaRPr/>
          </a:p>
        </p:txBody>
      </p:sp>
      <p:sp>
        <p:nvSpPr>
          <p:cNvPr id="52" name="TextShape 2"/>
          <p:cNvSpPr txBox="1"/>
          <p:nvPr/>
        </p:nvSpPr>
        <p:spPr>
          <a:xfrm>
            <a:off x="346320" y="1463040"/>
            <a:ext cx="9072000" cy="4023360"/>
          </a:xfrm>
          <a:prstGeom prst="rect">
            <a:avLst/>
          </a:prstGeom>
        </p:spPr>
        <p:txBody>
          <a:bodyPr lIns="0" rIns="0" tIns="0" bIns="0"/>
          <a:p>
            <a:pPr algn="just"/>
            <a:endParaRPr/>
          </a:p>
          <a:p>
            <a:pPr algn="just"/>
            <a:endParaRPr/>
          </a:p>
          <a:p>
            <a:pPr algn="just"/>
            <a:r>
              <a:rPr lang="de-DE" sz="2000">
                <a:latin typeface="Arial"/>
              </a:rPr>
              <a:t>CIVILITY is a web application and has mainly </a:t>
            </a:r>
            <a:r>
              <a:rPr lang="de-DE" sz="2000" u="sng">
                <a:latin typeface="Arial"/>
              </a:rPr>
              <a:t>2 components</a:t>
            </a:r>
            <a:r>
              <a:rPr lang="de-DE" sz="2000">
                <a:latin typeface="Arial"/>
              </a:rPr>
              <a:t>.</a:t>
            </a:r>
            <a:endParaRPr/>
          </a:p>
          <a:p>
            <a:pPr algn="just"/>
            <a:endParaRPr/>
          </a:p>
          <a:p>
            <a:pPr algn="just"/>
            <a:r>
              <a:rPr b="1" lang="de-DE" sz="2000">
                <a:latin typeface="Arial"/>
              </a:rPr>
              <a:t>- CIVILITY-visualization</a:t>
            </a:r>
            <a:r>
              <a:rPr lang="de-DE" sz="2000">
                <a:latin typeface="Arial"/>
              </a:rPr>
              <a:t> ; front end of the application. This is a circle plot of the brain connectivity using the method of visualization : Hierarchical Edge Bundling. The graphic visualization of the brain connectivity is generated using Data Driven Documents (D3.js).</a:t>
            </a:r>
            <a:endParaRPr/>
          </a:p>
          <a:p>
            <a:pPr algn="just"/>
            <a:endParaRPr/>
          </a:p>
          <a:p>
            <a:pPr algn="just"/>
            <a:r>
              <a:rPr b="1" lang="de-DE" sz="2000">
                <a:latin typeface="Arial"/>
              </a:rPr>
              <a:t>-</a:t>
            </a:r>
            <a:r>
              <a:rPr lang="de-DE" sz="2000">
                <a:latin typeface="Arial"/>
              </a:rPr>
              <a:t> </a:t>
            </a:r>
            <a:r>
              <a:rPr b="1" lang="de-DE" sz="2000">
                <a:latin typeface="Arial"/>
              </a:rPr>
              <a:t>CIVILITY-tractography</a:t>
            </a:r>
            <a:r>
              <a:rPr lang="de-DE" sz="2000">
                <a:latin typeface="Arial"/>
              </a:rPr>
              <a:t> ; analysis pipeline.  The analysis of the brain connectome is computed using a probabilistic method (FSL tools) using surfaces as seeds.</a:t>
            </a:r>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2" name="TextShape 1"/>
          <p:cNvSpPr txBox="1"/>
          <p:nvPr/>
        </p:nvSpPr>
        <p:spPr>
          <a:xfrm>
            <a:off x="182880" y="1368000"/>
            <a:ext cx="4616640" cy="460800"/>
          </a:xfrm>
          <a:prstGeom prst="rect">
            <a:avLst/>
          </a:prstGeom>
        </p:spPr>
        <p:txBody>
          <a:bodyPr lIns="0" rIns="0" tIns="0" bIns="0"/>
          <a:p>
            <a:pPr>
              <a:buSzPct val="45000"/>
              <a:buFont typeface="StarSymbol"/>
              <a:buChar char=""/>
            </a:pPr>
            <a:r>
              <a:rPr lang="de-DE" sz="2000" u="sng">
                <a:latin typeface="Arial"/>
              </a:rPr>
              <a:t>Appendices</a:t>
            </a:r>
            <a:endParaRPr/>
          </a:p>
        </p:txBody>
      </p:sp>
      <p:pic>
        <p:nvPicPr>
          <p:cNvPr id="233" name="" descr=""/>
          <p:cNvPicPr/>
          <p:nvPr/>
        </p:nvPicPr>
        <p:blipFill>
          <a:blip r:embed="rId1"/>
          <a:stretch>
            <a:fillRect/>
          </a:stretch>
        </p:blipFill>
        <p:spPr>
          <a:xfrm>
            <a:off x="8503920" y="128520"/>
            <a:ext cx="1097280" cy="1060920"/>
          </a:xfrm>
          <a:prstGeom prst="rect">
            <a:avLst/>
          </a:prstGeom>
          <a:ln w="18360">
            <a:noFill/>
          </a:ln>
        </p:spPr>
      </p:pic>
      <p:sp>
        <p:nvSpPr>
          <p:cNvPr id="234" name="TextShape 2"/>
          <p:cNvSpPr txBox="1"/>
          <p:nvPr/>
        </p:nvSpPr>
        <p:spPr>
          <a:xfrm>
            <a:off x="504000" y="216000"/>
            <a:ext cx="7020000" cy="936000"/>
          </a:xfrm>
          <a:prstGeom prst="rect">
            <a:avLst/>
          </a:prstGeom>
        </p:spPr>
        <p:txBody>
          <a:bodyPr lIns="0" rIns="0" tIns="0" bIns="0" anchor="ctr"/>
          <a:p>
            <a:r>
              <a:rPr lang="de-DE" sz="3570">
                <a:latin typeface="Arial"/>
              </a:rPr>
              <a:t>CIVILITY : </a:t>
            </a:r>
            <a:r>
              <a:rPr lang="de-DE" sz="2000">
                <a:latin typeface="Arial"/>
              </a:rPr>
              <a:t>cloud based Interactive Visualization of Tractography Brain Connectome</a:t>
            </a:r>
            <a:endParaRPr/>
          </a:p>
        </p:txBody>
      </p:sp>
      <p:sp>
        <p:nvSpPr>
          <p:cNvPr id="235" name="TextShape 3"/>
          <p:cNvSpPr txBox="1"/>
          <p:nvPr/>
        </p:nvSpPr>
        <p:spPr>
          <a:xfrm>
            <a:off x="0" y="1828800"/>
            <a:ext cx="10080000" cy="3841200"/>
          </a:xfrm>
          <a:prstGeom prst="rect">
            <a:avLst/>
          </a:prstGeom>
        </p:spPr>
        <p:txBody>
          <a:bodyPr lIns="0" rIns="0" tIns="0" bIns="0"/>
          <a:p>
            <a:pPr>
              <a:buSzPct val="45000"/>
              <a:buFont typeface="StarSymbol"/>
              <a:buChar char=""/>
            </a:pPr>
            <a:endParaRPr/>
          </a:p>
          <a:p>
            <a:pPr>
              <a:buSzPct val="45000"/>
              <a:buFont typeface="StarSymbol"/>
              <a:buChar char=""/>
            </a:pPr>
            <a:endParaRPr/>
          </a:p>
          <a:p>
            <a:pPr>
              <a:buSzPct val="45000"/>
              <a:buFont typeface="StarSymbol"/>
              <a:buChar char=""/>
            </a:pPr>
            <a:endParaRPr/>
          </a:p>
        </p:txBody>
      </p:sp>
      <p:pic>
        <p:nvPicPr>
          <p:cNvPr id="236" name="" descr=""/>
          <p:cNvPicPr/>
          <p:nvPr/>
        </p:nvPicPr>
        <p:blipFill>
          <a:blip r:embed="rId2"/>
          <a:stretch>
            <a:fillRect/>
          </a:stretch>
        </p:blipFill>
        <p:spPr>
          <a:xfrm>
            <a:off x="5120640" y="2286000"/>
            <a:ext cx="4663440" cy="2468880"/>
          </a:xfrm>
          <a:prstGeom prst="rect">
            <a:avLst/>
          </a:prstGeom>
          <a:ln w="18360">
            <a:noFill/>
          </a:ln>
        </p:spPr>
      </p:pic>
      <p:pic>
        <p:nvPicPr>
          <p:cNvPr id="237" name="" descr=""/>
          <p:cNvPicPr/>
          <p:nvPr/>
        </p:nvPicPr>
        <p:blipFill>
          <a:blip r:embed="rId3"/>
          <a:stretch>
            <a:fillRect/>
          </a:stretch>
        </p:blipFill>
        <p:spPr>
          <a:xfrm rot="10801200">
            <a:off x="5120640" y="2250360"/>
            <a:ext cx="1645920" cy="182880"/>
          </a:xfrm>
          <a:prstGeom prst="rect">
            <a:avLst/>
          </a:prstGeom>
          <a:ln w="18360">
            <a:noFill/>
          </a:ln>
        </p:spPr>
      </p:pic>
      <p:pic>
        <p:nvPicPr>
          <p:cNvPr id="238" name="" descr=""/>
          <p:cNvPicPr/>
          <p:nvPr/>
        </p:nvPicPr>
        <p:blipFill>
          <a:blip r:embed="rId4"/>
          <a:stretch>
            <a:fillRect/>
          </a:stretch>
        </p:blipFill>
        <p:spPr>
          <a:xfrm rot="16170600">
            <a:off x="4341600" y="3031560"/>
            <a:ext cx="1554480" cy="172800"/>
          </a:xfrm>
          <a:prstGeom prst="rect">
            <a:avLst/>
          </a:prstGeom>
          <a:ln w="18360">
            <a:noFill/>
          </a:ln>
        </p:spPr>
      </p:pic>
      <p:sp>
        <p:nvSpPr>
          <p:cNvPr id="239" name="TextShape 4"/>
          <p:cNvSpPr txBox="1"/>
          <p:nvPr/>
        </p:nvSpPr>
        <p:spPr>
          <a:xfrm>
            <a:off x="5760720" y="2011680"/>
            <a:ext cx="1280160" cy="261000"/>
          </a:xfrm>
          <a:prstGeom prst="rect">
            <a:avLst/>
          </a:prstGeom>
        </p:spPr>
        <p:txBody>
          <a:bodyPr lIns="90000" rIns="90000" tIns="45000" bIns="45000"/>
          <a:p>
            <a:pPr>
              <a:buSzPct val="45000"/>
              <a:buFont typeface="StarSymbol"/>
              <a:buChar char=""/>
            </a:pPr>
            <a:r>
              <a:rPr b="1" lang="de-DE" sz="1200">
                <a:solidFill>
                  <a:srgbClr val="4c4c4c"/>
                </a:solidFill>
                <a:latin typeface="Arial"/>
              </a:rPr>
              <a:t>X</a:t>
            </a:r>
            <a:endParaRPr/>
          </a:p>
        </p:txBody>
      </p:sp>
      <p:sp>
        <p:nvSpPr>
          <p:cNvPr id="240" name="TextShape 5"/>
          <p:cNvSpPr txBox="1"/>
          <p:nvPr/>
        </p:nvSpPr>
        <p:spPr>
          <a:xfrm>
            <a:off x="4754880" y="3474720"/>
            <a:ext cx="365760" cy="261000"/>
          </a:xfrm>
          <a:prstGeom prst="rect">
            <a:avLst/>
          </a:prstGeom>
        </p:spPr>
        <p:txBody>
          <a:bodyPr lIns="90000" rIns="90000" tIns="45000" bIns="45000"/>
          <a:p>
            <a:r>
              <a:rPr b="1" lang="de-DE" sz="1200">
                <a:solidFill>
                  <a:srgbClr val="4c4c4c"/>
                </a:solidFill>
                <a:latin typeface="Arial"/>
              </a:rPr>
              <a:t>Y</a:t>
            </a:r>
            <a:endParaRPr/>
          </a:p>
        </p:txBody>
      </p:sp>
      <p:sp>
        <p:nvSpPr>
          <p:cNvPr id="241" name="TextShape 6"/>
          <p:cNvSpPr txBox="1"/>
          <p:nvPr/>
        </p:nvSpPr>
        <p:spPr>
          <a:xfrm>
            <a:off x="0" y="2286000"/>
            <a:ext cx="4480560" cy="2743200"/>
          </a:xfrm>
          <a:prstGeom prst="rect">
            <a:avLst/>
          </a:prstGeom>
        </p:spPr>
        <p:txBody>
          <a:bodyPr lIns="0" rIns="0" tIns="0" bIns="0"/>
          <a:p>
            <a:pPr>
              <a:buSzPct val="45000"/>
              <a:buFont typeface="StarSymbol"/>
              <a:buChar char=""/>
            </a:pPr>
            <a:r>
              <a:rPr b="1" lang="de-DE" sz="1200">
                <a:latin typeface="Arial"/>
              </a:rPr>
              <a:t>2. Visualization of the brain connectome</a:t>
            </a:r>
            <a:endParaRPr/>
          </a:p>
          <a:p>
            <a:pPr>
              <a:buSzPct val="45000"/>
              <a:buFont typeface="StarSymbol"/>
              <a:buChar char=""/>
            </a:pPr>
            <a:r>
              <a:rPr lang="de-DE" sz="1200">
                <a:latin typeface="Arial"/>
              </a:rPr>
              <a:t>Here you can visualize the connectivity on brains templates. </a:t>
            </a:r>
            <a:endParaRPr/>
          </a:p>
          <a:p>
            <a:pPr>
              <a:buSzPct val="45000"/>
              <a:buFont typeface="StarSymbol"/>
              <a:buChar char=""/>
            </a:pPr>
            <a:r>
              <a:rPr lang="de-DE" sz="1200">
                <a:latin typeface="Arial"/>
              </a:rPr>
              <a:t>If your mouse is over the node, a tooltip indicates the seed name </a:t>
            </a:r>
            <a:endParaRPr/>
          </a:p>
          <a:p>
            <a:pPr>
              <a:buSzPct val="45000"/>
              <a:buFont typeface="StarSymbol"/>
              <a:buChar char=""/>
            </a:pPr>
            <a:r>
              <a:rPr lang="de-DE" sz="1200">
                <a:latin typeface="Arial"/>
              </a:rPr>
              <a:t>The links are printed according to the threshold values specified.</a:t>
            </a:r>
            <a:endParaRPr/>
          </a:p>
          <a:p>
            <a:pPr>
              <a:buSzPct val="45000"/>
              <a:buFont typeface="StarSymbol"/>
              <a:buChar char=""/>
            </a:pPr>
            <a:r>
              <a:rPr lang="de-DE" sz="1200">
                <a:latin typeface="Arial"/>
              </a:rPr>
              <a:t>You can re-scale and translate nodes and links </a:t>
            </a:r>
            <a:endParaRPr/>
          </a:p>
          <a:p>
            <a:pPr>
              <a:buSzPct val="45000"/>
              <a:buFont typeface="StarSymbol"/>
              <a:buChar char=""/>
            </a:pPr>
            <a:r>
              <a:rPr lang="de-DE" sz="1200">
                <a:latin typeface="Arial"/>
              </a:rPr>
              <a:t>You can also re-size brains template</a:t>
            </a:r>
            <a:endParaRPr/>
          </a:p>
          <a:p>
            <a:pPr>
              <a:buSzPct val="45000"/>
              <a:buFont typeface="StarSymbol"/>
              <a:buChar char=""/>
            </a:pPr>
            <a:endParaRPr/>
          </a:p>
        </p:txBody>
      </p:sp>
    </p:spTree>
  </p:cSld>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42" name="" descr=""/>
          <p:cNvPicPr/>
          <p:nvPr/>
        </p:nvPicPr>
        <p:blipFill>
          <a:blip r:embed="rId1"/>
          <a:stretch>
            <a:fillRect/>
          </a:stretch>
        </p:blipFill>
        <p:spPr>
          <a:xfrm>
            <a:off x="8503920" y="128520"/>
            <a:ext cx="1097280" cy="1060920"/>
          </a:xfrm>
          <a:prstGeom prst="rect">
            <a:avLst/>
          </a:prstGeom>
          <a:ln w="18360">
            <a:noFill/>
          </a:ln>
        </p:spPr>
      </p:pic>
      <p:sp>
        <p:nvSpPr>
          <p:cNvPr id="243" name="TextShape 1"/>
          <p:cNvSpPr txBox="1"/>
          <p:nvPr/>
        </p:nvSpPr>
        <p:spPr>
          <a:xfrm>
            <a:off x="504000" y="216000"/>
            <a:ext cx="7020000" cy="936000"/>
          </a:xfrm>
          <a:prstGeom prst="rect">
            <a:avLst/>
          </a:prstGeom>
        </p:spPr>
        <p:txBody>
          <a:bodyPr lIns="0" rIns="0" tIns="0" bIns="0" anchor="ctr"/>
          <a:p>
            <a:r>
              <a:rPr lang="de-DE" sz="3570">
                <a:latin typeface="Arial"/>
              </a:rPr>
              <a:t>CIVILITY : </a:t>
            </a:r>
            <a:r>
              <a:rPr lang="de-DE" sz="2000">
                <a:latin typeface="Arial"/>
              </a:rPr>
              <a:t>cloud based Interactive Visualization of Tractography Brain Connectome</a:t>
            </a:r>
            <a:endParaRPr/>
          </a:p>
        </p:txBody>
      </p:sp>
      <p:sp>
        <p:nvSpPr>
          <p:cNvPr id="244" name="TextShape 2"/>
          <p:cNvSpPr txBox="1"/>
          <p:nvPr/>
        </p:nvSpPr>
        <p:spPr>
          <a:xfrm>
            <a:off x="274320" y="1920240"/>
            <a:ext cx="9326880" cy="3200400"/>
          </a:xfrm>
          <a:prstGeom prst="rect">
            <a:avLst/>
          </a:prstGeom>
        </p:spPr>
        <p:txBody>
          <a:bodyPr lIns="0" rIns="0" tIns="0" bIns="0"/>
          <a:p>
            <a:pPr algn="ctr">
              <a:buSzPct val="45000"/>
              <a:buFont typeface="StarSymbol"/>
              <a:buChar char=""/>
            </a:pPr>
            <a:r>
              <a:rPr lang="de-DE" sz="2600" u="sng">
                <a:latin typeface="Arial"/>
              </a:rPr>
              <a:t>Acknowledgment</a:t>
            </a:r>
            <a:r>
              <a:rPr lang="de-DE" sz="2600">
                <a:latin typeface="Arial"/>
              </a:rPr>
              <a:t> :</a:t>
            </a:r>
            <a:endParaRPr/>
          </a:p>
          <a:p>
            <a:pPr algn="ctr">
              <a:buSzPct val="45000"/>
              <a:buFont typeface="StarSymbol"/>
              <a:buChar char=""/>
            </a:pPr>
            <a:endParaRPr/>
          </a:p>
          <a:p>
            <a:pPr algn="ctr">
              <a:buSzPct val="45000"/>
              <a:buFont typeface="StarSymbol"/>
              <a:buChar char=""/>
            </a:pPr>
            <a:r>
              <a:rPr lang="de-DE" sz="1500">
                <a:latin typeface="Arial"/>
              </a:rPr>
              <a:t>This work is part of the National Alliance for Medical Image Computing (NAMIC), funded by the National Institutes of Health through the NIH Roadmap for Medical Research, Grants U01 MH070890 – U54 HD079124 - R01 MH091351.</a:t>
            </a:r>
            <a:endParaRPr/>
          </a:p>
          <a:p>
            <a:pPr algn="ctr">
              <a:buSzPct val="45000"/>
              <a:buFont typeface="StarSymbol"/>
              <a:buChar char=""/>
            </a:pPr>
            <a:endParaRPr/>
          </a:p>
          <a:p>
            <a:pPr algn="ctr">
              <a:buSzPct val="45000"/>
              <a:buFont typeface="StarSymbol"/>
              <a:buChar char=""/>
            </a:pPr>
            <a:r>
              <a:rPr lang="de-DE" sz="1500">
                <a:solidFill>
                  <a:srgbClr val="000000"/>
                </a:solidFill>
                <a:latin typeface="Arial"/>
              </a:rPr>
              <a:t>UNC : Danaele Puechmaille, Juan Carlos Prieto, Martin Styner</a:t>
            </a:r>
            <a:endParaRPr/>
          </a:p>
          <a:p>
            <a:pPr algn="ctr"/>
            <a:r>
              <a:rPr lang="de-DE" sz="1000">
                <a:solidFill>
                  <a:srgbClr val="000000"/>
                </a:solidFill>
                <a:latin typeface="Arial"/>
              </a:rPr>
              <a:t>DP : </a:t>
            </a:r>
            <a:r>
              <a:rPr lang="de-DE" sz="1000">
                <a:solidFill>
                  <a:srgbClr val="000000"/>
                </a:solidFill>
                <a:latin typeface="Arial"/>
              </a:rPr>
              <a:t>danaele@email.unc.edu</a:t>
            </a:r>
            <a:r>
              <a:rPr lang="de-DE" sz="1000">
                <a:solidFill>
                  <a:srgbClr val="000000"/>
                </a:solidFill>
                <a:latin typeface="Arial"/>
              </a:rPr>
              <a:t>, JCP : </a:t>
            </a:r>
            <a:r>
              <a:rPr lang="de-DE" sz="1000">
                <a:solidFill>
                  <a:srgbClr val="000000"/>
                </a:solidFill>
                <a:latin typeface="Arial"/>
              </a:rPr>
              <a:t>jprieto@med.unc.edu</a:t>
            </a:r>
            <a:r>
              <a:rPr lang="de-DE" sz="1000">
                <a:solidFill>
                  <a:srgbClr val="000000"/>
                </a:solidFill>
                <a:latin typeface="Arial"/>
              </a:rPr>
              <a:t>, MS : </a:t>
            </a:r>
            <a:r>
              <a:rPr lang="de-DE" sz="1000">
                <a:solidFill>
                  <a:srgbClr val="000000"/>
                </a:solidFill>
                <a:latin typeface="Arial"/>
              </a:rPr>
              <a:t>styner@cs.unc.edu</a:t>
            </a:r>
            <a:r>
              <a:rPr lang="de-DE" sz="1000">
                <a:solidFill>
                  <a:srgbClr val="000000"/>
                </a:solidFill>
                <a:latin typeface="Arial"/>
              </a:rPr>
              <a:t> </a:t>
            </a:r>
            <a:endParaRPr/>
          </a:p>
          <a:p>
            <a:pPr algn="ctr">
              <a:buSzPct val="45000"/>
              <a:buFont typeface="StarSymbol"/>
              <a:buChar char=""/>
            </a:pPr>
            <a:endParaRPr/>
          </a:p>
        </p:txBody>
      </p:sp>
      <p:pic>
        <p:nvPicPr>
          <p:cNvPr id="245" name="Picture 6" descr=""/>
          <p:cNvPicPr/>
          <p:nvPr/>
        </p:nvPicPr>
        <p:blipFill>
          <a:blip r:embed="rId2"/>
          <a:srcRect l="0" t="0" r="644802" b="0"/>
          <a:stretch>
            <a:fillRect/>
          </a:stretch>
        </p:blipFill>
        <p:spPr>
          <a:xfrm>
            <a:off x="1511280" y="4176000"/>
            <a:ext cx="591840" cy="761760"/>
          </a:xfrm>
          <a:prstGeom prst="rect">
            <a:avLst/>
          </a:prstGeom>
          <a:ln>
            <a:noFill/>
          </a:ln>
        </p:spPr>
      </p:pic>
    </p:spTree>
  </p:cSld>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3" name="TextShape 1"/>
          <p:cNvSpPr txBox="1"/>
          <p:nvPr/>
        </p:nvSpPr>
        <p:spPr>
          <a:xfrm>
            <a:off x="274320" y="1463040"/>
            <a:ext cx="9072000" cy="4023360"/>
          </a:xfrm>
          <a:prstGeom prst="rect">
            <a:avLst/>
          </a:prstGeom>
        </p:spPr>
        <p:txBody>
          <a:bodyPr lIns="0" rIns="0" tIns="0" bIns="0"/>
          <a:p>
            <a:pPr algn="just"/>
            <a:endParaRPr/>
          </a:p>
          <a:p>
            <a:pPr algn="just"/>
            <a:endParaRPr/>
          </a:p>
          <a:p>
            <a:pPr algn="just"/>
            <a:r>
              <a:rPr lang="de-DE" sz="2000">
                <a:latin typeface="Arial"/>
              </a:rPr>
              <a:t>CIVILITY performs the brain connectivity analysis in remote computing grids where the CIVILITY-tractography pipeline is deployed. CIVILITY uses clusterpost (</a:t>
            </a:r>
            <a:r>
              <a:rPr lang="de-DE" sz="2000">
                <a:latin typeface="Arial"/>
              </a:rPr>
              <a:t>https://github.com/NIRALUser/clusterpost</a:t>
            </a:r>
            <a:r>
              <a:rPr lang="de-DE" sz="2000">
                <a:latin typeface="Arial"/>
              </a:rPr>
              <a:t>) to submit the jobs to the computing grid. </a:t>
            </a:r>
            <a:endParaRPr/>
          </a:p>
          <a:p>
            <a:pPr algn="just"/>
            <a:endParaRPr/>
          </a:p>
          <a:p>
            <a:r>
              <a:rPr lang="de-DE" sz="2000" u="sng">
                <a:latin typeface="Arial"/>
              </a:rPr>
              <a:t>NOTE</a:t>
            </a:r>
            <a:r>
              <a:rPr lang="de-DE" sz="2000">
                <a:latin typeface="Arial"/>
              </a:rPr>
              <a:t> </a:t>
            </a:r>
            <a:r>
              <a:rPr lang="de-DE" sz="2000">
                <a:latin typeface="Arial"/>
              </a:rPr>
              <a:t>: clusterpost</a:t>
            </a:r>
            <a:r>
              <a:rPr lang="de-DE" sz="2000">
                <a:latin typeface="Arial"/>
              </a:rPr>
              <a:t>
</a:t>
            </a:r>
            <a:r>
              <a:rPr lang="de-DE" sz="2000">
                <a:latin typeface="Arial"/>
              </a:rPr>
              <a:t>clusterpost is a server application providing a REST api to submit jobs in remote computing grids using. Data transfer, job execution and monitoring are all handled by clusterpost.</a:t>
            </a:r>
            <a:endParaRPr/>
          </a:p>
          <a:p>
            <a:r>
              <a:rPr lang="de-DE" sz="2000">
                <a:latin typeface="Arial"/>
              </a:rPr>
              <a:t>The front end of CIVILITY submits tasks to clusterpost and retrieves the results when they are finished. </a:t>
            </a:r>
            <a:endParaRPr/>
          </a:p>
          <a:p>
            <a:pPr>
              <a:buSzPct val="45000"/>
              <a:buFont typeface="StarSymbol"/>
              <a:buChar char=""/>
            </a:pPr>
            <a:endParaRPr/>
          </a:p>
          <a:p>
            <a:pPr>
              <a:buSzPct val="45000"/>
              <a:buFont typeface="StarSymbol"/>
              <a:buChar char=""/>
            </a:pPr>
            <a:endParaRPr/>
          </a:p>
        </p:txBody>
      </p:sp>
      <p:pic>
        <p:nvPicPr>
          <p:cNvPr id="54" name="" descr=""/>
          <p:cNvPicPr/>
          <p:nvPr/>
        </p:nvPicPr>
        <p:blipFill>
          <a:blip r:embed="rId1"/>
          <a:stretch>
            <a:fillRect/>
          </a:stretch>
        </p:blipFill>
        <p:spPr>
          <a:xfrm>
            <a:off x="8503920" y="128160"/>
            <a:ext cx="1097280" cy="1060920"/>
          </a:xfrm>
          <a:prstGeom prst="rect">
            <a:avLst/>
          </a:prstGeom>
          <a:ln w="18360">
            <a:noFill/>
          </a:ln>
        </p:spPr>
      </p:pic>
      <p:sp>
        <p:nvSpPr>
          <p:cNvPr id="55" name="TextShape 2"/>
          <p:cNvSpPr txBox="1"/>
          <p:nvPr/>
        </p:nvSpPr>
        <p:spPr>
          <a:xfrm>
            <a:off x="504000" y="216000"/>
            <a:ext cx="7020000" cy="936000"/>
          </a:xfrm>
          <a:prstGeom prst="rect">
            <a:avLst/>
          </a:prstGeom>
        </p:spPr>
        <p:txBody>
          <a:bodyPr lIns="0" rIns="0" tIns="0" bIns="0" anchor="ctr"/>
          <a:p>
            <a:r>
              <a:rPr lang="de-DE" sz="3570">
                <a:latin typeface="Arial"/>
              </a:rPr>
              <a:t>CIVILITY : </a:t>
            </a:r>
            <a:r>
              <a:rPr lang="de-DE" sz="2000">
                <a:latin typeface="Arial"/>
              </a:rPr>
              <a:t>cloud based Interactive Visualization of Tractography Brain Connectome</a:t>
            </a:r>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6" name="TextShape 1"/>
          <p:cNvSpPr txBox="1"/>
          <p:nvPr/>
        </p:nvSpPr>
        <p:spPr>
          <a:xfrm>
            <a:off x="504000" y="1368000"/>
            <a:ext cx="9072000" cy="3288240"/>
          </a:xfrm>
          <a:prstGeom prst="rect">
            <a:avLst/>
          </a:prstGeom>
        </p:spPr>
        <p:txBody>
          <a:bodyPr lIns="0" rIns="0" tIns="0" bIns="0"/>
          <a:p>
            <a:pPr>
              <a:buSzPct val="45000"/>
              <a:buFont typeface="StarSymbol"/>
              <a:buChar char=""/>
            </a:pPr>
            <a:endParaRPr/>
          </a:p>
          <a:p>
            <a:pPr>
              <a:buSzPct val="45000"/>
              <a:buFont typeface="StarSymbol"/>
              <a:buChar char=""/>
            </a:pPr>
            <a:r>
              <a:rPr lang="de-DE" sz="2000">
                <a:latin typeface="Arial"/>
              </a:rPr>
              <a:t>Tractography pipeline</a:t>
            </a:r>
            <a:endParaRPr/>
          </a:p>
          <a:p>
            <a:pPr>
              <a:buSzPct val="45000"/>
              <a:buFont typeface="StarSymbol"/>
              <a:buChar char=""/>
            </a:pPr>
            <a:r>
              <a:rPr lang="de-DE" sz="2000">
                <a:latin typeface="Arial"/>
              </a:rPr>
              <a:t>Run application</a:t>
            </a:r>
            <a:endParaRPr/>
          </a:p>
          <a:p>
            <a:pPr>
              <a:buSzPct val="45000"/>
              <a:buFont typeface="StarSymbol"/>
              <a:buChar char=""/>
            </a:pPr>
            <a:r>
              <a:rPr lang="de-DE" sz="2000">
                <a:latin typeface="Arial"/>
              </a:rPr>
              <a:t>Login, create an account, reset password</a:t>
            </a:r>
            <a:endParaRPr/>
          </a:p>
          <a:p>
            <a:pPr>
              <a:buSzPct val="45000"/>
              <a:buFont typeface="StarSymbol"/>
              <a:buChar char=""/>
            </a:pPr>
            <a:r>
              <a:rPr lang="de-DE" sz="2000">
                <a:latin typeface="Arial"/>
              </a:rPr>
              <a:t>Run tractography on one subject</a:t>
            </a:r>
            <a:endParaRPr/>
          </a:p>
          <a:p>
            <a:pPr>
              <a:buSzPct val="45000"/>
              <a:buFont typeface="StarSymbol"/>
              <a:buChar char=""/>
            </a:pPr>
            <a:r>
              <a:rPr lang="de-DE" sz="2000">
                <a:latin typeface="Arial"/>
              </a:rPr>
              <a:t>View jobs launched</a:t>
            </a:r>
            <a:endParaRPr/>
          </a:p>
          <a:p>
            <a:pPr>
              <a:buSzPct val="45000"/>
              <a:buFont typeface="StarSymbol"/>
              <a:buChar char=""/>
            </a:pPr>
            <a:r>
              <a:rPr lang="de-DE" sz="2000">
                <a:latin typeface="Arial"/>
              </a:rPr>
              <a:t>Visualization of the connectivity </a:t>
            </a:r>
            <a:endParaRPr/>
          </a:p>
          <a:p>
            <a:pPr>
              <a:buSzPct val="45000"/>
              <a:buFont typeface="StarSymbol"/>
              <a:buChar char=""/>
            </a:pPr>
            <a:r>
              <a:rPr lang="de-DE" sz="2000">
                <a:latin typeface="Arial"/>
              </a:rPr>
              <a:t>Download outputs</a:t>
            </a:r>
            <a:r>
              <a:rPr lang="de-DE" sz="2600">
                <a:latin typeface="Arial"/>
              </a:rPr>
              <a:t> </a:t>
            </a:r>
            <a:endParaRPr/>
          </a:p>
        </p:txBody>
      </p:sp>
      <p:pic>
        <p:nvPicPr>
          <p:cNvPr id="57" name="" descr=""/>
          <p:cNvPicPr/>
          <p:nvPr/>
        </p:nvPicPr>
        <p:blipFill>
          <a:blip r:embed="rId1"/>
          <a:stretch>
            <a:fillRect/>
          </a:stretch>
        </p:blipFill>
        <p:spPr>
          <a:xfrm>
            <a:off x="8503920" y="128160"/>
            <a:ext cx="1097280" cy="1060920"/>
          </a:xfrm>
          <a:prstGeom prst="rect">
            <a:avLst/>
          </a:prstGeom>
          <a:ln w="18360">
            <a:noFill/>
          </a:ln>
        </p:spPr>
      </p:pic>
      <p:sp>
        <p:nvSpPr>
          <p:cNvPr id="58" name="TextShape 2"/>
          <p:cNvSpPr txBox="1"/>
          <p:nvPr/>
        </p:nvSpPr>
        <p:spPr>
          <a:xfrm>
            <a:off x="504000" y="216000"/>
            <a:ext cx="7020000" cy="936000"/>
          </a:xfrm>
          <a:prstGeom prst="rect">
            <a:avLst/>
          </a:prstGeom>
        </p:spPr>
        <p:txBody>
          <a:bodyPr lIns="0" rIns="0" tIns="0" bIns="0" anchor="ctr"/>
          <a:p>
            <a:r>
              <a:rPr lang="de-DE" sz="3570">
                <a:latin typeface="Arial"/>
              </a:rPr>
              <a:t>CIVILITY : </a:t>
            </a:r>
            <a:r>
              <a:rPr lang="de-DE" sz="2000">
                <a:latin typeface="Arial"/>
              </a:rPr>
              <a:t>cloud based Interactive Visualization of Tractography Brain Connectome</a:t>
            </a:r>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9" name="" descr=""/>
          <p:cNvPicPr/>
          <p:nvPr/>
        </p:nvPicPr>
        <p:blipFill>
          <a:blip r:embed="rId1"/>
          <a:stretch>
            <a:fillRect/>
          </a:stretch>
        </p:blipFill>
        <p:spPr>
          <a:xfrm>
            <a:off x="1055520" y="2488320"/>
            <a:ext cx="8595360" cy="2410560"/>
          </a:xfrm>
          <a:prstGeom prst="rect">
            <a:avLst/>
          </a:prstGeom>
          <a:ln w="6480">
            <a:noFill/>
          </a:ln>
        </p:spPr>
      </p:pic>
      <p:sp>
        <p:nvSpPr>
          <p:cNvPr id="60" name="TextShape 1"/>
          <p:cNvSpPr txBox="1"/>
          <p:nvPr/>
        </p:nvSpPr>
        <p:spPr>
          <a:xfrm>
            <a:off x="504000" y="1371600"/>
            <a:ext cx="9072000" cy="552240"/>
          </a:xfrm>
          <a:prstGeom prst="rect">
            <a:avLst/>
          </a:prstGeom>
        </p:spPr>
        <p:txBody>
          <a:bodyPr lIns="0" rIns="0" tIns="0" bIns="0"/>
          <a:p>
            <a:pPr>
              <a:buSzPct val="45000"/>
              <a:buFont typeface="StarSymbol"/>
              <a:buChar char=""/>
            </a:pPr>
            <a:r>
              <a:rPr lang="de-DE" sz="2000" u="sng">
                <a:latin typeface="Arial"/>
              </a:rPr>
              <a:t>Tractography pipeline</a:t>
            </a:r>
            <a:endParaRPr/>
          </a:p>
          <a:p>
            <a:pPr>
              <a:buSzPct val="45000"/>
              <a:buFont typeface="StarSymbol"/>
              <a:buChar char=""/>
            </a:pPr>
            <a:endParaRPr/>
          </a:p>
        </p:txBody>
      </p:sp>
      <p:pic>
        <p:nvPicPr>
          <p:cNvPr id="61" name="" descr=""/>
          <p:cNvPicPr/>
          <p:nvPr/>
        </p:nvPicPr>
        <p:blipFill>
          <a:blip r:embed="rId2"/>
          <a:stretch>
            <a:fillRect/>
          </a:stretch>
        </p:blipFill>
        <p:spPr>
          <a:xfrm>
            <a:off x="1563120" y="2769840"/>
            <a:ext cx="7315200" cy="1638720"/>
          </a:xfrm>
          <a:prstGeom prst="rect">
            <a:avLst/>
          </a:prstGeom>
          <a:ln w="18360">
            <a:noFill/>
          </a:ln>
        </p:spPr>
      </p:pic>
      <p:sp>
        <p:nvSpPr>
          <p:cNvPr id="62" name="TextShape 2"/>
          <p:cNvSpPr txBox="1"/>
          <p:nvPr/>
        </p:nvSpPr>
        <p:spPr>
          <a:xfrm>
            <a:off x="1374480" y="3216960"/>
            <a:ext cx="1734480" cy="822960"/>
          </a:xfrm>
          <a:prstGeom prst="rect">
            <a:avLst/>
          </a:prstGeom>
        </p:spPr>
        <p:txBody>
          <a:bodyPr lIns="0" rIns="0" tIns="0" bIns="0"/>
          <a:p>
            <a:pPr>
              <a:buSzPct val="45000"/>
              <a:buFont typeface="StarSymbol"/>
              <a:buChar char=""/>
            </a:pPr>
            <a:r>
              <a:rPr lang="de-DE" sz="1000">
                <a:latin typeface="Arial"/>
              </a:rPr>
              <a:t>Create input directory for bedpostX and convert dffusion data (.nrrd to .nii.gz with DWIConvert)</a:t>
            </a:r>
            <a:endParaRPr/>
          </a:p>
          <a:p>
            <a:pPr>
              <a:buSzPct val="45000"/>
              <a:buFont typeface="StarSymbol"/>
              <a:buChar char=""/>
            </a:pPr>
            <a:endParaRPr/>
          </a:p>
        </p:txBody>
      </p:sp>
      <p:sp>
        <p:nvSpPr>
          <p:cNvPr id="63" name="TextShape 3"/>
          <p:cNvSpPr txBox="1"/>
          <p:nvPr/>
        </p:nvSpPr>
        <p:spPr>
          <a:xfrm>
            <a:off x="2912400" y="3164400"/>
            <a:ext cx="1443600" cy="858960"/>
          </a:xfrm>
          <a:prstGeom prst="rect">
            <a:avLst/>
          </a:prstGeom>
        </p:spPr>
        <p:txBody>
          <a:bodyPr lIns="0" rIns="0" tIns="0" bIns="0"/>
          <a:p>
            <a:pPr>
              <a:buSzPct val="45000"/>
              <a:buFont typeface="StarSymbol"/>
              <a:buChar char=""/>
            </a:pPr>
            <a:r>
              <a:rPr lang="de-DE" sz="1000">
                <a:latin typeface="Arial"/>
              </a:rPr>
              <a:t>BedpostX (FSL tool) :  Fitting of the probabilistic diffusion model on corrected data </a:t>
            </a:r>
            <a:endParaRPr/>
          </a:p>
        </p:txBody>
      </p:sp>
      <p:sp>
        <p:nvSpPr>
          <p:cNvPr id="64" name="TextShape 4"/>
          <p:cNvSpPr txBox="1"/>
          <p:nvPr/>
        </p:nvSpPr>
        <p:spPr>
          <a:xfrm>
            <a:off x="4289760" y="3128400"/>
            <a:ext cx="1653840" cy="953280"/>
          </a:xfrm>
          <a:prstGeom prst="rect">
            <a:avLst/>
          </a:prstGeom>
        </p:spPr>
        <p:txBody>
          <a:bodyPr lIns="0" rIns="0" tIns="0" bIns="0"/>
          <a:p>
            <a:pPr>
              <a:buSzPct val="45000"/>
              <a:buFont typeface="StarSymbol"/>
              <a:buChar char=""/>
            </a:pPr>
            <a:r>
              <a:rPr lang="de-DE" sz="1000">
                <a:latin typeface="Arial"/>
              </a:rPr>
              <a:t>Creation of surfaces for each brain regions (colored in a vtk file) and create a text file of seeds list (for tractography)</a:t>
            </a:r>
            <a:endParaRPr/>
          </a:p>
        </p:txBody>
      </p:sp>
      <p:sp>
        <p:nvSpPr>
          <p:cNvPr id="65" name="TextShape 5"/>
          <p:cNvSpPr txBox="1"/>
          <p:nvPr/>
        </p:nvSpPr>
        <p:spPr>
          <a:xfrm>
            <a:off x="5804640" y="3164400"/>
            <a:ext cx="1494000" cy="953280"/>
          </a:xfrm>
          <a:prstGeom prst="rect">
            <a:avLst/>
          </a:prstGeom>
        </p:spPr>
        <p:txBody>
          <a:bodyPr lIns="0" rIns="0" tIns="0" bIns="0"/>
          <a:p>
            <a:pPr>
              <a:buSzPct val="45000"/>
              <a:buFont typeface="StarSymbol"/>
              <a:buChar char=""/>
            </a:pPr>
            <a:r>
              <a:rPr lang="de-DE" sz="1100">
                <a:latin typeface="Arial"/>
              </a:rPr>
              <a:t>Tractography according to the seeds list (probtrackx2 FSL)</a:t>
            </a:r>
            <a:endParaRPr/>
          </a:p>
        </p:txBody>
      </p:sp>
      <p:sp>
        <p:nvSpPr>
          <p:cNvPr id="66" name="TextShape 6"/>
          <p:cNvSpPr txBox="1"/>
          <p:nvPr/>
        </p:nvSpPr>
        <p:spPr>
          <a:xfrm>
            <a:off x="1513440" y="2361600"/>
            <a:ext cx="1944720" cy="309600"/>
          </a:xfrm>
          <a:prstGeom prst="rect">
            <a:avLst/>
          </a:prstGeom>
        </p:spPr>
        <p:txBody>
          <a:bodyPr lIns="0" rIns="0" tIns="0" bIns="0"/>
          <a:p>
            <a:pPr>
              <a:buSzPct val="45000"/>
              <a:buFont typeface="StarSymbol"/>
              <a:buChar char=""/>
            </a:pPr>
            <a:r>
              <a:rPr b="1" lang="de-DE" sz="1300">
                <a:solidFill>
                  <a:srgbClr val="280099"/>
                </a:solidFill>
                <a:latin typeface="Arial"/>
              </a:rPr>
              <a:t> </a:t>
            </a:r>
            <a:endParaRPr/>
          </a:p>
          <a:p>
            <a:pPr>
              <a:buSzPct val="45000"/>
              <a:buFont typeface="StarSymbol"/>
              <a:buChar char=""/>
            </a:pPr>
            <a:endParaRPr/>
          </a:p>
        </p:txBody>
      </p:sp>
      <p:pic>
        <p:nvPicPr>
          <p:cNvPr id="67" name="" descr=""/>
          <p:cNvPicPr/>
          <p:nvPr/>
        </p:nvPicPr>
        <p:blipFill>
          <a:blip r:embed="rId3"/>
          <a:stretch>
            <a:fillRect/>
          </a:stretch>
        </p:blipFill>
        <p:spPr>
          <a:xfrm>
            <a:off x="588960" y="2759760"/>
            <a:ext cx="785520" cy="274320"/>
          </a:xfrm>
          <a:prstGeom prst="rect">
            <a:avLst/>
          </a:prstGeom>
          <a:ln w="18360">
            <a:noFill/>
          </a:ln>
        </p:spPr>
      </p:pic>
      <p:pic>
        <p:nvPicPr>
          <p:cNvPr id="68" name="" descr=""/>
          <p:cNvPicPr/>
          <p:nvPr/>
        </p:nvPicPr>
        <p:blipFill>
          <a:blip r:embed="rId4"/>
          <a:stretch>
            <a:fillRect/>
          </a:stretch>
        </p:blipFill>
        <p:spPr>
          <a:xfrm>
            <a:off x="588960" y="3036960"/>
            <a:ext cx="785520" cy="274320"/>
          </a:xfrm>
          <a:prstGeom prst="rect">
            <a:avLst/>
          </a:prstGeom>
          <a:ln w="18360">
            <a:noFill/>
          </a:ln>
        </p:spPr>
      </p:pic>
      <p:pic>
        <p:nvPicPr>
          <p:cNvPr id="69" name="" descr=""/>
          <p:cNvPicPr/>
          <p:nvPr/>
        </p:nvPicPr>
        <p:blipFill>
          <a:blip r:embed="rId5"/>
          <a:stretch>
            <a:fillRect/>
          </a:stretch>
        </p:blipFill>
        <p:spPr>
          <a:xfrm>
            <a:off x="588960" y="3311280"/>
            <a:ext cx="785520" cy="274320"/>
          </a:xfrm>
          <a:prstGeom prst="rect">
            <a:avLst/>
          </a:prstGeom>
          <a:ln w="18360">
            <a:noFill/>
          </a:ln>
        </p:spPr>
      </p:pic>
      <p:pic>
        <p:nvPicPr>
          <p:cNvPr id="70" name="" descr=""/>
          <p:cNvPicPr/>
          <p:nvPr/>
        </p:nvPicPr>
        <p:blipFill>
          <a:blip r:embed="rId6"/>
          <a:stretch>
            <a:fillRect/>
          </a:stretch>
        </p:blipFill>
        <p:spPr>
          <a:xfrm>
            <a:off x="588960" y="3690360"/>
            <a:ext cx="785520" cy="274320"/>
          </a:xfrm>
          <a:prstGeom prst="rect">
            <a:avLst/>
          </a:prstGeom>
          <a:ln w="18360">
            <a:noFill/>
          </a:ln>
        </p:spPr>
      </p:pic>
      <p:pic>
        <p:nvPicPr>
          <p:cNvPr id="71" name="" descr=""/>
          <p:cNvPicPr/>
          <p:nvPr/>
        </p:nvPicPr>
        <p:blipFill>
          <a:blip r:embed="rId7"/>
          <a:stretch>
            <a:fillRect/>
          </a:stretch>
        </p:blipFill>
        <p:spPr>
          <a:xfrm>
            <a:off x="588960" y="3983760"/>
            <a:ext cx="785520" cy="274320"/>
          </a:xfrm>
          <a:prstGeom prst="rect">
            <a:avLst/>
          </a:prstGeom>
          <a:ln w="18360">
            <a:noFill/>
          </a:ln>
        </p:spPr>
      </p:pic>
      <p:pic>
        <p:nvPicPr>
          <p:cNvPr id="72" name="" descr=""/>
          <p:cNvPicPr/>
          <p:nvPr/>
        </p:nvPicPr>
        <p:blipFill>
          <a:blip r:embed="rId8"/>
          <a:stretch>
            <a:fillRect/>
          </a:stretch>
        </p:blipFill>
        <p:spPr>
          <a:xfrm>
            <a:off x="588960" y="4271760"/>
            <a:ext cx="785520" cy="274320"/>
          </a:xfrm>
          <a:prstGeom prst="rect">
            <a:avLst/>
          </a:prstGeom>
          <a:ln w="10080">
            <a:noFill/>
          </a:ln>
        </p:spPr>
      </p:pic>
      <p:pic>
        <p:nvPicPr>
          <p:cNvPr id="73" name="" descr=""/>
          <p:cNvPicPr/>
          <p:nvPr/>
        </p:nvPicPr>
        <p:blipFill>
          <a:blip r:embed="rId9"/>
          <a:stretch>
            <a:fillRect/>
          </a:stretch>
        </p:blipFill>
        <p:spPr>
          <a:xfrm>
            <a:off x="9018000" y="3288960"/>
            <a:ext cx="876960" cy="460080"/>
          </a:xfrm>
          <a:prstGeom prst="rect">
            <a:avLst/>
          </a:prstGeom>
          <a:ln w="18360">
            <a:noFill/>
          </a:ln>
        </p:spPr>
      </p:pic>
      <p:sp>
        <p:nvSpPr>
          <p:cNvPr id="74" name="TextShape 7"/>
          <p:cNvSpPr txBox="1"/>
          <p:nvPr/>
        </p:nvSpPr>
        <p:spPr>
          <a:xfrm>
            <a:off x="329760" y="4846320"/>
            <a:ext cx="8869680" cy="553320"/>
          </a:xfrm>
          <a:prstGeom prst="rect">
            <a:avLst/>
          </a:prstGeom>
        </p:spPr>
        <p:txBody>
          <a:bodyPr lIns="0" rIns="0" tIns="0" bIns="0" anchor="ctr"/>
          <a:p>
            <a:pPr algn="ctr"/>
            <a:r>
              <a:rPr i="1" lang="de-DE" sz="1300">
                <a:solidFill>
                  <a:srgbClr val="0047ff"/>
                </a:solidFill>
                <a:latin typeface="Arial"/>
              </a:rPr>
              <a:t>BedpostX and probtrackx2 (FSL tools) parameters used are specified in the </a:t>
            </a:r>
            <a:r>
              <a:rPr i="1" lang="de-DE" sz="1300" u="sng">
                <a:solidFill>
                  <a:srgbClr val="0047ff"/>
                </a:solidFill>
                <a:latin typeface="Arial"/>
              </a:rPr>
              <a:t>Documentation</a:t>
            </a:r>
            <a:r>
              <a:rPr i="1" lang="de-DE" sz="1300">
                <a:solidFill>
                  <a:srgbClr val="0047ff"/>
                </a:solidFill>
                <a:latin typeface="Arial"/>
              </a:rPr>
              <a:t>.</a:t>
            </a:r>
            <a:endParaRPr/>
          </a:p>
          <a:p>
            <a:pPr algn="ctr"/>
            <a:endParaRPr/>
          </a:p>
          <a:p>
            <a:pPr algn="ctr"/>
            <a:r>
              <a:rPr i="1" lang="de-DE" sz="1300">
                <a:solidFill>
                  <a:srgbClr val="0047ff"/>
                </a:solidFill>
                <a:latin typeface="Arial"/>
              </a:rPr>
              <a:t>The tractography can take ~1 week of computation</a:t>
            </a:r>
            <a:endParaRPr/>
          </a:p>
        </p:txBody>
      </p:sp>
      <p:sp>
        <p:nvSpPr>
          <p:cNvPr id="75" name="TextShape 8"/>
          <p:cNvSpPr txBox="1"/>
          <p:nvPr/>
        </p:nvSpPr>
        <p:spPr>
          <a:xfrm>
            <a:off x="-16560" y="4199400"/>
            <a:ext cx="1463040" cy="142200"/>
          </a:xfrm>
          <a:prstGeom prst="rect">
            <a:avLst/>
          </a:prstGeom>
        </p:spPr>
        <p:txBody>
          <a:bodyPr lIns="0" rIns="0" tIns="0" bIns="0" anchor="ctr"/>
          <a:p>
            <a:pPr algn="ctr"/>
            <a:r>
              <a:rPr i="1" lang="de-DE" sz="1000">
                <a:solidFill>
                  <a:srgbClr val="0047ff"/>
                </a:solidFill>
                <a:latin typeface="Arial"/>
              </a:rPr>
              <a:t>Parameters</a:t>
            </a:r>
            <a:endParaRPr/>
          </a:p>
        </p:txBody>
      </p:sp>
      <p:sp>
        <p:nvSpPr>
          <p:cNvPr id="76" name="TextShape 9"/>
          <p:cNvSpPr txBox="1"/>
          <p:nvPr/>
        </p:nvSpPr>
        <p:spPr>
          <a:xfrm>
            <a:off x="19440" y="3900600"/>
            <a:ext cx="1463040" cy="142200"/>
          </a:xfrm>
          <a:prstGeom prst="rect">
            <a:avLst/>
          </a:prstGeom>
        </p:spPr>
        <p:txBody>
          <a:bodyPr lIns="0" rIns="0" tIns="0" bIns="0" anchor="ctr"/>
          <a:p>
            <a:pPr algn="ctr"/>
            <a:r>
              <a:rPr i="1" lang="de-DE" sz="1000">
                <a:solidFill>
                  <a:srgbClr val="0047ff"/>
                </a:solidFill>
                <a:latin typeface="Arial"/>
              </a:rPr>
              <a:t>Vtk surface(s) with labels</a:t>
            </a:r>
            <a:endParaRPr/>
          </a:p>
        </p:txBody>
      </p:sp>
      <p:sp>
        <p:nvSpPr>
          <p:cNvPr id="77" name="TextShape 10"/>
          <p:cNvSpPr txBox="1"/>
          <p:nvPr/>
        </p:nvSpPr>
        <p:spPr>
          <a:xfrm>
            <a:off x="-473760" y="3494160"/>
            <a:ext cx="2266560" cy="284040"/>
          </a:xfrm>
          <a:prstGeom prst="rect">
            <a:avLst/>
          </a:prstGeom>
        </p:spPr>
        <p:txBody>
          <a:bodyPr lIns="0" rIns="0" tIns="0" bIns="0" anchor="ctr"/>
          <a:p>
            <a:pPr algn="ctr"/>
            <a:r>
              <a:rPr i="1" lang="de-DE" sz="1000">
                <a:solidFill>
                  <a:srgbClr val="0047ff"/>
                </a:solidFill>
                <a:latin typeface="Arial"/>
              </a:rPr>
              <a:t>Description of</a:t>
            </a:r>
            <a:endParaRPr/>
          </a:p>
          <a:p>
            <a:pPr algn="ctr"/>
            <a:r>
              <a:rPr i="1" lang="de-DE" sz="1000">
                <a:solidFill>
                  <a:srgbClr val="0047ff"/>
                </a:solidFill>
                <a:latin typeface="Arial"/>
              </a:rPr>
              <a:t> </a:t>
            </a:r>
            <a:r>
              <a:rPr i="1" lang="de-DE" sz="1000">
                <a:solidFill>
                  <a:srgbClr val="0047ff"/>
                </a:solidFill>
                <a:latin typeface="Arial"/>
              </a:rPr>
              <a:t>parcellation table</a:t>
            </a:r>
            <a:endParaRPr/>
          </a:p>
        </p:txBody>
      </p:sp>
      <p:sp>
        <p:nvSpPr>
          <p:cNvPr id="78" name="TextShape 11"/>
          <p:cNvSpPr txBox="1"/>
          <p:nvPr/>
        </p:nvSpPr>
        <p:spPr>
          <a:xfrm>
            <a:off x="349200" y="3288960"/>
            <a:ext cx="822960" cy="142200"/>
          </a:xfrm>
          <a:prstGeom prst="rect">
            <a:avLst/>
          </a:prstGeom>
        </p:spPr>
        <p:txBody>
          <a:bodyPr lIns="0" rIns="0" tIns="0" bIns="0" anchor="ctr"/>
          <a:p>
            <a:pPr algn="ctr"/>
            <a:r>
              <a:rPr i="1" lang="de-DE" sz="1000">
                <a:solidFill>
                  <a:srgbClr val="0047ff"/>
                </a:solidFill>
                <a:latin typeface="Arial"/>
              </a:rPr>
              <a:t>Brain mask </a:t>
            </a:r>
            <a:endParaRPr/>
          </a:p>
        </p:txBody>
      </p:sp>
      <p:sp>
        <p:nvSpPr>
          <p:cNvPr id="79" name="TextShape 12"/>
          <p:cNvSpPr txBox="1"/>
          <p:nvPr/>
        </p:nvSpPr>
        <p:spPr>
          <a:xfrm>
            <a:off x="709200" y="2986200"/>
            <a:ext cx="346320" cy="142200"/>
          </a:xfrm>
          <a:prstGeom prst="rect">
            <a:avLst/>
          </a:prstGeom>
        </p:spPr>
        <p:txBody>
          <a:bodyPr lIns="0" rIns="0" tIns="0" bIns="0" anchor="ctr"/>
          <a:p>
            <a:pPr algn="ctr"/>
            <a:r>
              <a:rPr i="1" lang="de-DE" sz="1000">
                <a:solidFill>
                  <a:srgbClr val="0047ff"/>
                </a:solidFill>
                <a:latin typeface="Arial"/>
              </a:rPr>
              <a:t>T1</a:t>
            </a:r>
            <a:endParaRPr/>
          </a:p>
        </p:txBody>
      </p:sp>
      <p:sp>
        <p:nvSpPr>
          <p:cNvPr id="80" name="TextShape 13"/>
          <p:cNvSpPr txBox="1"/>
          <p:nvPr/>
        </p:nvSpPr>
        <p:spPr>
          <a:xfrm>
            <a:off x="9072000" y="2916360"/>
            <a:ext cx="936000" cy="425880"/>
          </a:xfrm>
          <a:prstGeom prst="rect">
            <a:avLst/>
          </a:prstGeom>
        </p:spPr>
        <p:txBody>
          <a:bodyPr lIns="0" rIns="0" tIns="0" bIns="0" anchor="ctr"/>
          <a:p>
            <a:pPr algn="ctr"/>
            <a:r>
              <a:rPr b="1" i="1" lang="de-DE" sz="1000">
                <a:solidFill>
                  <a:srgbClr val="0047ff"/>
                </a:solidFill>
                <a:latin typeface="Arial"/>
              </a:rPr>
              <a:t>Connectivity </a:t>
            </a:r>
            <a:endParaRPr/>
          </a:p>
          <a:p>
            <a:pPr algn="ctr"/>
            <a:r>
              <a:rPr b="1" i="1" lang="de-DE" sz="1000">
                <a:solidFill>
                  <a:srgbClr val="0047ff"/>
                </a:solidFill>
                <a:latin typeface="Arial"/>
              </a:rPr>
              <a:t>Matrix for visualization </a:t>
            </a:r>
            <a:endParaRPr/>
          </a:p>
        </p:txBody>
      </p:sp>
      <p:sp>
        <p:nvSpPr>
          <p:cNvPr id="81" name="TextShape 14"/>
          <p:cNvSpPr txBox="1"/>
          <p:nvPr/>
        </p:nvSpPr>
        <p:spPr>
          <a:xfrm>
            <a:off x="588960" y="2712240"/>
            <a:ext cx="529200" cy="142200"/>
          </a:xfrm>
          <a:prstGeom prst="rect">
            <a:avLst/>
          </a:prstGeom>
        </p:spPr>
        <p:txBody>
          <a:bodyPr lIns="0" rIns="0" tIns="0" bIns="0" anchor="ctr"/>
          <a:p>
            <a:pPr algn="ctr"/>
            <a:r>
              <a:rPr i="1" lang="de-DE" sz="1000">
                <a:solidFill>
                  <a:srgbClr val="0047ff"/>
                </a:solidFill>
                <a:latin typeface="Arial"/>
              </a:rPr>
              <a:t>DWI</a:t>
            </a:r>
            <a:endParaRPr/>
          </a:p>
        </p:txBody>
      </p:sp>
      <p:sp>
        <p:nvSpPr>
          <p:cNvPr id="82" name="TextShape 15"/>
          <p:cNvSpPr txBox="1"/>
          <p:nvPr/>
        </p:nvSpPr>
        <p:spPr>
          <a:xfrm>
            <a:off x="440640" y="1851840"/>
            <a:ext cx="529200" cy="171000"/>
          </a:xfrm>
          <a:prstGeom prst="rect">
            <a:avLst/>
          </a:prstGeom>
        </p:spPr>
        <p:txBody>
          <a:bodyPr lIns="0" rIns="0" tIns="0" bIns="0" anchor="ctr"/>
          <a:p>
            <a:pPr algn="ctr"/>
            <a:r>
              <a:rPr b="1" i="1" lang="de-DE" sz="1200" u="sng">
                <a:solidFill>
                  <a:srgbClr val="0047ff"/>
                </a:solidFill>
                <a:latin typeface="Arial"/>
              </a:rPr>
              <a:t>Inputs</a:t>
            </a:r>
            <a:endParaRPr/>
          </a:p>
        </p:txBody>
      </p:sp>
      <p:sp>
        <p:nvSpPr>
          <p:cNvPr id="83" name="TextShape 16"/>
          <p:cNvSpPr txBox="1"/>
          <p:nvPr/>
        </p:nvSpPr>
        <p:spPr>
          <a:xfrm>
            <a:off x="9163440" y="1645920"/>
            <a:ext cx="712080" cy="620640"/>
          </a:xfrm>
          <a:prstGeom prst="rect">
            <a:avLst/>
          </a:prstGeom>
        </p:spPr>
        <p:txBody>
          <a:bodyPr lIns="0" rIns="0" tIns="0" bIns="0" anchor="ctr"/>
          <a:p>
            <a:pPr algn="ctr"/>
            <a:r>
              <a:rPr b="1" i="1" lang="de-DE" sz="1200" u="sng">
                <a:solidFill>
                  <a:srgbClr val="0047ff"/>
                </a:solidFill>
                <a:latin typeface="Arial"/>
              </a:rPr>
              <a:t>Outputs</a:t>
            </a:r>
            <a:endParaRPr/>
          </a:p>
        </p:txBody>
      </p:sp>
      <p:sp>
        <p:nvSpPr>
          <p:cNvPr id="84" name="TextShape 17"/>
          <p:cNvSpPr txBox="1"/>
          <p:nvPr/>
        </p:nvSpPr>
        <p:spPr>
          <a:xfrm>
            <a:off x="9072000" y="3678120"/>
            <a:ext cx="936000" cy="851400"/>
          </a:xfrm>
          <a:prstGeom prst="rect">
            <a:avLst/>
          </a:prstGeom>
        </p:spPr>
        <p:txBody>
          <a:bodyPr lIns="0" rIns="0" tIns="0" bIns="0" anchor="ctr"/>
          <a:p>
            <a:pPr algn="ctr"/>
            <a:r>
              <a:rPr i="1" lang="de-DE" sz="1000">
                <a:solidFill>
                  <a:srgbClr val="0047ff"/>
                </a:solidFill>
                <a:latin typeface="Arial"/>
              </a:rPr>
              <a:t>Output directory contains all necessary files  in the tractography pipeline</a:t>
            </a:r>
            <a:endParaRPr/>
          </a:p>
        </p:txBody>
      </p:sp>
      <p:sp>
        <p:nvSpPr>
          <p:cNvPr id="85" name="TextShape 18"/>
          <p:cNvSpPr txBox="1"/>
          <p:nvPr/>
        </p:nvSpPr>
        <p:spPr>
          <a:xfrm>
            <a:off x="-11520" y="2031120"/>
            <a:ext cx="1895760" cy="514440"/>
          </a:xfrm>
          <a:prstGeom prst="rect">
            <a:avLst/>
          </a:prstGeom>
        </p:spPr>
        <p:txBody>
          <a:bodyPr lIns="0" rIns="0" tIns="0" bIns="0" anchor="ctr"/>
          <a:p>
            <a:pPr algn="ctr"/>
            <a:r>
              <a:rPr lang="de-DE" sz="1000">
                <a:solidFill>
                  <a:srgbClr val="4c4c4c"/>
                </a:solidFill>
                <a:latin typeface="Arial"/>
              </a:rPr>
              <a:t>All images and surface(s) must be in </a:t>
            </a:r>
            <a:r>
              <a:rPr b="1" lang="de-DE" sz="1000" u="sng">
                <a:solidFill>
                  <a:srgbClr val="4c4c4c"/>
                </a:solidFill>
                <a:latin typeface="Arial"/>
              </a:rPr>
              <a:t>diffusion space</a:t>
            </a:r>
            <a:r>
              <a:rPr lang="de-DE" sz="1000">
                <a:solidFill>
                  <a:srgbClr val="4c4c4c"/>
                </a:solidFill>
                <a:latin typeface="Arial"/>
              </a:rPr>
              <a:t> (DWI space)</a:t>
            </a:r>
            <a:endParaRPr/>
          </a:p>
        </p:txBody>
      </p:sp>
      <p:pic>
        <p:nvPicPr>
          <p:cNvPr id="86" name="" descr=""/>
          <p:cNvPicPr/>
          <p:nvPr/>
        </p:nvPicPr>
        <p:blipFill>
          <a:blip r:embed="rId10"/>
          <a:stretch>
            <a:fillRect/>
          </a:stretch>
        </p:blipFill>
        <p:spPr>
          <a:xfrm>
            <a:off x="8503920" y="128160"/>
            <a:ext cx="1097280" cy="1060920"/>
          </a:xfrm>
          <a:prstGeom prst="rect">
            <a:avLst/>
          </a:prstGeom>
          <a:ln w="18360">
            <a:noFill/>
          </a:ln>
        </p:spPr>
      </p:pic>
      <p:sp>
        <p:nvSpPr>
          <p:cNvPr id="87" name="TextShape 19"/>
          <p:cNvSpPr txBox="1"/>
          <p:nvPr/>
        </p:nvSpPr>
        <p:spPr>
          <a:xfrm>
            <a:off x="504000" y="216000"/>
            <a:ext cx="7020000" cy="936000"/>
          </a:xfrm>
          <a:prstGeom prst="rect">
            <a:avLst/>
          </a:prstGeom>
        </p:spPr>
        <p:txBody>
          <a:bodyPr lIns="0" rIns="0" tIns="0" bIns="0" anchor="ctr"/>
          <a:p>
            <a:r>
              <a:rPr lang="de-DE" sz="3570">
                <a:latin typeface="Arial"/>
              </a:rPr>
              <a:t>CIVILITY : </a:t>
            </a:r>
            <a:r>
              <a:rPr lang="de-DE" sz="2000">
                <a:latin typeface="Arial"/>
              </a:rPr>
              <a:t>cloud based Interactive Visualization of Tractography Brain Connectome</a:t>
            </a:r>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8" name="TextShape 1"/>
          <p:cNvSpPr txBox="1"/>
          <p:nvPr/>
        </p:nvSpPr>
        <p:spPr>
          <a:xfrm>
            <a:off x="274320" y="1828800"/>
            <a:ext cx="9072000" cy="3376080"/>
          </a:xfrm>
          <a:prstGeom prst="rect">
            <a:avLst/>
          </a:prstGeom>
        </p:spPr>
        <p:txBody>
          <a:bodyPr lIns="0" rIns="0" tIns="0" bIns="0"/>
          <a:p>
            <a:pPr>
              <a:buSzPct val="45000"/>
              <a:buFont typeface="StarSymbol"/>
              <a:buChar char=""/>
            </a:pPr>
            <a:r>
              <a:rPr lang="de-DE" sz="2000" u="sng">
                <a:latin typeface="Arial"/>
              </a:rPr>
              <a:t>Run application </a:t>
            </a:r>
            <a:endParaRPr/>
          </a:p>
          <a:p>
            <a:pPr>
              <a:buSzPct val="45000"/>
              <a:buFont typeface="StarSymbol"/>
              <a:buChar char=""/>
            </a:pPr>
            <a:endParaRPr/>
          </a:p>
          <a:p>
            <a:pPr algn="ctr">
              <a:buSzPct val="45000"/>
              <a:buFont typeface="StarSymbol"/>
              <a:buChar char=""/>
            </a:pPr>
            <a:r>
              <a:rPr lang="de-DE">
                <a:solidFill>
                  <a:srgbClr val="000000"/>
                </a:solidFill>
                <a:latin typeface="Arial"/>
              </a:rPr>
              <a:t>Open an internet browser and go to this web page : </a:t>
            </a:r>
            <a:endParaRPr/>
          </a:p>
          <a:p>
            <a:pPr algn="ctr">
              <a:buSzPct val="45000"/>
              <a:buFont typeface="StarSymbol"/>
              <a:buChar char=""/>
            </a:pPr>
            <a:endParaRPr/>
          </a:p>
          <a:p>
            <a:pPr lvl="1" algn="ctr">
              <a:buSzPct val="75000"/>
              <a:buFont typeface="StarSymbol"/>
              <a:buChar char=""/>
            </a:pPr>
            <a:r>
              <a:rPr b="1" i="1" lang="de-DE">
                <a:solidFill>
                  <a:srgbClr val="000000"/>
                </a:solidFill>
                <a:latin typeface="Arial"/>
              </a:rPr>
              <a:t>https://tethys.med.unc.edu:8180</a:t>
            </a:r>
            <a:endParaRPr/>
          </a:p>
          <a:p>
            <a:pPr lvl="1" algn="ctr">
              <a:buSzPct val="75000"/>
              <a:buFont typeface="StarSymbol"/>
              <a:buChar char=""/>
            </a:pPr>
            <a:endParaRPr/>
          </a:p>
          <a:p>
            <a:pPr lvl="4">
              <a:buSzPct val="45000"/>
              <a:buFont typeface="StarSymbol"/>
              <a:buChar char=""/>
            </a:pPr>
            <a:r>
              <a:rPr b="1" i="1" lang="de-DE">
                <a:solidFill>
                  <a:srgbClr val="000000"/>
                </a:solidFill>
                <a:latin typeface="Arial"/>
              </a:rPr>
              <a:t>→</a:t>
            </a:r>
            <a:r>
              <a:rPr b="1" i="1" lang="de-DE" sz="1600">
                <a:solidFill>
                  <a:srgbClr val="000000"/>
                </a:solidFill>
                <a:latin typeface="Arial"/>
              </a:rPr>
              <a:t> </a:t>
            </a:r>
            <a:r>
              <a:rPr b="1" i="1" lang="de-DE" sz="1600">
                <a:solidFill>
                  <a:srgbClr val="000000"/>
                </a:solidFill>
                <a:latin typeface="Arial"/>
              </a:rPr>
              <a:t>If the browser warning you about certificates, permissions – you must accept the exceptions and get the certificate. </a:t>
            </a:r>
            <a:endParaRPr/>
          </a:p>
          <a:p>
            <a:pPr lvl="4">
              <a:buSzPct val="45000"/>
              <a:buFont typeface="StarSymbol"/>
              <a:buChar char=""/>
            </a:pPr>
            <a:r>
              <a:rPr b="1" i="1" lang="de-DE" sz="1600">
                <a:solidFill>
                  <a:srgbClr val="666666"/>
                </a:solidFill>
                <a:latin typeface="Arial"/>
              </a:rPr>
              <a:t>Go in advanced options in your browser and Add exception to get the certificate and then confirm the security exceptions.</a:t>
            </a:r>
            <a:endParaRPr/>
          </a:p>
          <a:p>
            <a:pPr lvl="1" algn="ctr">
              <a:buSzPct val="75000"/>
              <a:buFont typeface="StarSymbol"/>
              <a:buChar char=""/>
            </a:pPr>
            <a:endParaRPr/>
          </a:p>
        </p:txBody>
      </p:sp>
      <p:pic>
        <p:nvPicPr>
          <p:cNvPr id="89" name="" descr=""/>
          <p:cNvPicPr/>
          <p:nvPr/>
        </p:nvPicPr>
        <p:blipFill>
          <a:blip r:embed="rId1"/>
          <a:stretch>
            <a:fillRect/>
          </a:stretch>
        </p:blipFill>
        <p:spPr>
          <a:xfrm>
            <a:off x="8503920" y="128160"/>
            <a:ext cx="1097280" cy="1060920"/>
          </a:xfrm>
          <a:prstGeom prst="rect">
            <a:avLst/>
          </a:prstGeom>
          <a:ln w="18360">
            <a:noFill/>
          </a:ln>
        </p:spPr>
      </p:pic>
      <p:sp>
        <p:nvSpPr>
          <p:cNvPr id="90" name="TextShape 2"/>
          <p:cNvSpPr txBox="1"/>
          <p:nvPr/>
        </p:nvSpPr>
        <p:spPr>
          <a:xfrm>
            <a:off x="504000" y="216000"/>
            <a:ext cx="7020000" cy="936000"/>
          </a:xfrm>
          <a:prstGeom prst="rect">
            <a:avLst/>
          </a:prstGeom>
        </p:spPr>
        <p:txBody>
          <a:bodyPr lIns="0" rIns="0" tIns="0" bIns="0" anchor="ctr"/>
          <a:p>
            <a:r>
              <a:rPr lang="de-DE" sz="3570">
                <a:latin typeface="Arial"/>
              </a:rPr>
              <a:t>CIVILITY : </a:t>
            </a:r>
            <a:r>
              <a:rPr lang="de-DE" sz="2000">
                <a:latin typeface="Arial"/>
              </a:rPr>
              <a:t>cloud based Interactive Visualization of Tractography Brain Connectome</a:t>
            </a:r>
            <a:endParaRPr/>
          </a:p>
        </p:txBody>
      </p:sp>
      <p:pic>
        <p:nvPicPr>
          <p:cNvPr id="91" name="" descr=""/>
          <p:cNvPicPr/>
          <p:nvPr/>
        </p:nvPicPr>
        <p:blipFill>
          <a:blip r:embed="rId2"/>
          <a:stretch>
            <a:fillRect/>
          </a:stretch>
        </p:blipFill>
        <p:spPr>
          <a:xfrm>
            <a:off x="365760" y="4114800"/>
            <a:ext cx="640080" cy="640080"/>
          </a:xfrm>
          <a:prstGeom prst="rect">
            <a:avLst/>
          </a:prstGeom>
          <a:ln w="18360">
            <a:noFill/>
          </a:ln>
        </p:spPr>
      </p:pic>
      <p:pic>
        <p:nvPicPr>
          <p:cNvPr id="92" name="" descr=""/>
          <p:cNvPicPr/>
          <p:nvPr/>
        </p:nvPicPr>
        <p:blipFill>
          <a:blip r:embed="rId3"/>
          <a:stretch>
            <a:fillRect/>
          </a:stretch>
        </p:blipFill>
        <p:spPr>
          <a:xfrm>
            <a:off x="1371600" y="3749040"/>
            <a:ext cx="640080" cy="640080"/>
          </a:xfrm>
          <a:prstGeom prst="rect">
            <a:avLst/>
          </a:prstGeom>
          <a:ln w="18360">
            <a:noFill/>
          </a:ln>
        </p:spPr>
      </p:pic>
      <p:pic>
        <p:nvPicPr>
          <p:cNvPr id="93" name="" descr=""/>
          <p:cNvPicPr/>
          <p:nvPr/>
        </p:nvPicPr>
        <p:blipFill>
          <a:blip r:embed="rId4"/>
          <a:stretch>
            <a:fillRect/>
          </a:stretch>
        </p:blipFill>
        <p:spPr>
          <a:xfrm>
            <a:off x="457200" y="3108960"/>
            <a:ext cx="822960" cy="822960"/>
          </a:xfrm>
          <a:prstGeom prst="rect">
            <a:avLst/>
          </a:prstGeom>
          <a:ln w="18360">
            <a:noFill/>
          </a:ln>
        </p:spPr>
      </p:pic>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4" name="TextShape 1"/>
          <p:cNvSpPr txBox="1"/>
          <p:nvPr/>
        </p:nvSpPr>
        <p:spPr>
          <a:xfrm>
            <a:off x="504000" y="1368000"/>
            <a:ext cx="9072000" cy="3288240"/>
          </a:xfrm>
          <a:prstGeom prst="rect">
            <a:avLst/>
          </a:prstGeom>
        </p:spPr>
        <p:txBody>
          <a:bodyPr lIns="0" rIns="0" tIns="0" bIns="0"/>
          <a:p>
            <a:pPr>
              <a:buSzPct val="45000"/>
              <a:buFont typeface="StarSymbol"/>
              <a:buChar char=""/>
            </a:pPr>
            <a:r>
              <a:rPr lang="de-DE" sz="2000" u="sng">
                <a:latin typeface="Arial"/>
              </a:rPr>
              <a:t>Home page</a:t>
            </a:r>
            <a:r>
              <a:rPr lang="de-DE" sz="2000">
                <a:latin typeface="Arial"/>
              </a:rPr>
              <a:t> : Login, create an account, reset password </a:t>
            </a:r>
            <a:endParaRPr/>
          </a:p>
        </p:txBody>
      </p:sp>
      <p:pic>
        <p:nvPicPr>
          <p:cNvPr id="95" name="" descr=""/>
          <p:cNvPicPr/>
          <p:nvPr/>
        </p:nvPicPr>
        <p:blipFill>
          <a:blip r:embed="rId1"/>
          <a:stretch>
            <a:fillRect/>
          </a:stretch>
        </p:blipFill>
        <p:spPr>
          <a:xfrm>
            <a:off x="4846320" y="1828800"/>
            <a:ext cx="4704120" cy="1645920"/>
          </a:xfrm>
          <a:prstGeom prst="rect">
            <a:avLst/>
          </a:prstGeom>
          <a:ln w="18360">
            <a:noFill/>
          </a:ln>
        </p:spPr>
      </p:pic>
      <p:sp>
        <p:nvSpPr>
          <p:cNvPr id="96" name="Rectangle 2"/>
          <p:cNvSpPr/>
          <p:nvPr/>
        </p:nvSpPr>
        <p:spPr>
          <a:xfrm>
            <a:off x="6583680" y="3299400"/>
            <a:ext cx="1280160" cy="175320"/>
          </a:xfrm>
          <a:prstGeom prst="rect">
            <a:avLst/>
          </a:prstGeom>
          <a:noFill/>
          <a:ln w="12600">
            <a:solidFill>
              <a:srgbClr val="2323dc"/>
            </a:solidFill>
            <a:custDash>
              <a:ds d="51000" sp="127000"/>
              <a:ds d="51000" sp="127000"/>
              <a:ds d="254000" sp="127000"/>
              <a:ds d="254000" sp="127000"/>
              <a:ds d="254000" sp="127000"/>
            </a:custDash>
            <a:round/>
          </a:ln>
        </p:spPr>
      </p:sp>
      <p:sp>
        <p:nvSpPr>
          <p:cNvPr id="97" name="Rectangle 3"/>
          <p:cNvSpPr/>
          <p:nvPr/>
        </p:nvSpPr>
        <p:spPr>
          <a:xfrm>
            <a:off x="4918320" y="2230560"/>
            <a:ext cx="4572000" cy="548640"/>
          </a:xfrm>
          <a:prstGeom prst="rect">
            <a:avLst/>
          </a:prstGeom>
          <a:noFill/>
          <a:ln w="12600">
            <a:solidFill>
              <a:srgbClr val="ff3366"/>
            </a:solidFill>
            <a:custDash>
              <a:ds d="51000" sp="127000"/>
              <a:ds d="51000" sp="127000"/>
              <a:ds d="254000" sp="127000"/>
              <a:ds d="254000" sp="127000"/>
              <a:ds d="254000" sp="127000"/>
            </a:custDash>
            <a:round/>
          </a:ln>
        </p:spPr>
      </p:sp>
      <p:sp>
        <p:nvSpPr>
          <p:cNvPr id="98" name="TextShape 4"/>
          <p:cNvSpPr txBox="1"/>
          <p:nvPr/>
        </p:nvSpPr>
        <p:spPr>
          <a:xfrm>
            <a:off x="845280" y="1807560"/>
            <a:ext cx="2266560" cy="430560"/>
          </a:xfrm>
          <a:prstGeom prst="rect">
            <a:avLst/>
          </a:prstGeom>
        </p:spPr>
        <p:txBody>
          <a:bodyPr lIns="37800" rIns="37800" tIns="37800" bIns="37800" anchor="ctr"/>
          <a:p>
            <a:pPr algn="ctr"/>
            <a:r>
              <a:rPr b="1" i="1" lang="de-DE" sz="1300">
                <a:solidFill>
                  <a:srgbClr val="000000"/>
                </a:solidFill>
                <a:latin typeface="Arial"/>
              </a:rPr>
              <a:t>Do you have an account ? </a:t>
            </a:r>
            <a:endParaRPr/>
          </a:p>
        </p:txBody>
      </p:sp>
      <p:pic>
        <p:nvPicPr>
          <p:cNvPr id="99" name="" descr=""/>
          <p:cNvPicPr/>
          <p:nvPr/>
        </p:nvPicPr>
        <p:blipFill>
          <a:blip r:embed="rId2"/>
          <a:stretch>
            <a:fillRect/>
          </a:stretch>
        </p:blipFill>
        <p:spPr>
          <a:xfrm rot="14400000">
            <a:off x="2098440" y="2453400"/>
            <a:ext cx="739080" cy="401400"/>
          </a:xfrm>
          <a:prstGeom prst="rect">
            <a:avLst/>
          </a:prstGeom>
          <a:ln w="18360">
            <a:noFill/>
          </a:ln>
        </p:spPr>
      </p:pic>
      <p:pic>
        <p:nvPicPr>
          <p:cNvPr id="100" name="" descr=""/>
          <p:cNvPicPr/>
          <p:nvPr/>
        </p:nvPicPr>
        <p:blipFill>
          <a:blip r:embed="rId3"/>
          <a:stretch>
            <a:fillRect/>
          </a:stretch>
        </p:blipFill>
        <p:spPr>
          <a:xfrm rot="7198800">
            <a:off x="1134000" y="2424960"/>
            <a:ext cx="702360" cy="401400"/>
          </a:xfrm>
          <a:prstGeom prst="rect">
            <a:avLst/>
          </a:prstGeom>
          <a:ln w="18360">
            <a:noFill/>
          </a:ln>
        </p:spPr>
      </p:pic>
      <p:sp>
        <p:nvSpPr>
          <p:cNvPr id="101" name="TextShape 5"/>
          <p:cNvSpPr txBox="1"/>
          <p:nvPr/>
        </p:nvSpPr>
        <p:spPr>
          <a:xfrm>
            <a:off x="2743200" y="2754000"/>
            <a:ext cx="365760" cy="354960"/>
          </a:xfrm>
          <a:prstGeom prst="rect">
            <a:avLst/>
          </a:prstGeom>
        </p:spPr>
        <p:txBody>
          <a:bodyPr lIns="0" rIns="0" tIns="0" bIns="0" anchor="ctr"/>
          <a:p>
            <a:r>
              <a:rPr b="1" i="1" lang="de-DE" sz="1300">
                <a:solidFill>
                  <a:srgbClr val="000000"/>
                </a:solidFill>
                <a:latin typeface="Arial"/>
              </a:rPr>
              <a:t>Yes</a:t>
            </a:r>
            <a:endParaRPr/>
          </a:p>
        </p:txBody>
      </p:sp>
      <p:sp>
        <p:nvSpPr>
          <p:cNvPr id="102" name="TextShape 6"/>
          <p:cNvSpPr txBox="1"/>
          <p:nvPr/>
        </p:nvSpPr>
        <p:spPr>
          <a:xfrm>
            <a:off x="1005840" y="2754000"/>
            <a:ext cx="365760" cy="354960"/>
          </a:xfrm>
          <a:prstGeom prst="rect">
            <a:avLst/>
          </a:prstGeom>
        </p:spPr>
        <p:txBody>
          <a:bodyPr lIns="0" rIns="0" tIns="0" bIns="0" anchor="ctr"/>
          <a:p>
            <a:r>
              <a:rPr b="1" i="1" lang="de-DE" sz="1300">
                <a:solidFill>
                  <a:srgbClr val="000000"/>
                </a:solidFill>
                <a:latin typeface="Arial"/>
              </a:rPr>
              <a:t>No</a:t>
            </a:r>
            <a:endParaRPr/>
          </a:p>
        </p:txBody>
      </p:sp>
      <p:sp>
        <p:nvSpPr>
          <p:cNvPr id="103" name="TextShape 7"/>
          <p:cNvSpPr txBox="1"/>
          <p:nvPr/>
        </p:nvSpPr>
        <p:spPr>
          <a:xfrm>
            <a:off x="2432880" y="2579760"/>
            <a:ext cx="1485000" cy="1371600"/>
          </a:xfrm>
          <a:prstGeom prst="rect">
            <a:avLst/>
          </a:prstGeom>
        </p:spPr>
        <p:txBody>
          <a:bodyPr lIns="0" rIns="0" tIns="0" bIns="0" anchor="ctr"/>
          <a:p>
            <a:r>
              <a:rPr i="1" lang="de-DE" sz="1000">
                <a:solidFill>
                  <a:srgbClr val="000000"/>
                </a:solidFill>
                <a:latin typeface="Arial"/>
              </a:rPr>
              <a:t>Enter your Email address and password and then click to </a:t>
            </a:r>
            <a:r>
              <a:rPr b="1" i="1" lang="de-DE" sz="1000">
                <a:solidFill>
                  <a:srgbClr val="000000"/>
                </a:solidFill>
                <a:latin typeface="Arial"/>
              </a:rPr>
              <a:t>Login</a:t>
            </a:r>
            <a:r>
              <a:rPr i="1" lang="de-DE" sz="1000">
                <a:solidFill>
                  <a:srgbClr val="000000"/>
                </a:solidFill>
                <a:latin typeface="Arial"/>
              </a:rPr>
              <a:t> button </a:t>
            </a:r>
            <a:endParaRPr/>
          </a:p>
        </p:txBody>
      </p:sp>
      <p:pic>
        <p:nvPicPr>
          <p:cNvPr id="104" name="" descr=""/>
          <p:cNvPicPr/>
          <p:nvPr/>
        </p:nvPicPr>
        <p:blipFill>
          <a:blip r:embed="rId4"/>
          <a:stretch>
            <a:fillRect/>
          </a:stretch>
        </p:blipFill>
        <p:spPr>
          <a:xfrm rot="20159400">
            <a:off x="3976920" y="2813040"/>
            <a:ext cx="682560" cy="163800"/>
          </a:xfrm>
          <a:prstGeom prst="rect">
            <a:avLst/>
          </a:prstGeom>
          <a:ln w="18360">
            <a:noFill/>
          </a:ln>
        </p:spPr>
      </p:pic>
      <p:sp>
        <p:nvSpPr>
          <p:cNvPr id="105" name="TextShape 8"/>
          <p:cNvSpPr txBox="1"/>
          <p:nvPr/>
        </p:nvSpPr>
        <p:spPr>
          <a:xfrm>
            <a:off x="173880" y="2651760"/>
            <a:ext cx="1746360" cy="1280160"/>
          </a:xfrm>
          <a:prstGeom prst="rect">
            <a:avLst/>
          </a:prstGeom>
        </p:spPr>
        <p:txBody>
          <a:bodyPr lIns="0" rIns="0" tIns="0" bIns="0" anchor="ctr"/>
          <a:p>
            <a:r>
              <a:rPr i="1" lang="de-DE" sz="1000">
                <a:solidFill>
                  <a:srgbClr val="000000"/>
                </a:solidFill>
                <a:latin typeface="Arial"/>
              </a:rPr>
              <a:t>Click on</a:t>
            </a:r>
            <a:r>
              <a:rPr i="1" lang="de-DE" sz="1000">
                <a:solidFill>
                  <a:srgbClr val="0099ff"/>
                </a:solidFill>
                <a:latin typeface="Arial"/>
              </a:rPr>
              <a:t> </a:t>
            </a:r>
            <a:r>
              <a:rPr i="1" lang="de-DE" sz="1000">
                <a:solidFill>
                  <a:srgbClr val="0047ff"/>
                </a:solidFill>
                <a:latin typeface="Arial"/>
              </a:rPr>
              <a:t>create new account</a:t>
            </a:r>
            <a:endParaRPr/>
          </a:p>
          <a:p>
            <a:r>
              <a:rPr i="1" lang="de-DE" sz="1000">
                <a:solidFill>
                  <a:srgbClr val="000000"/>
                </a:solidFill>
                <a:latin typeface="Arial"/>
              </a:rPr>
              <a:t>You will be redirected to the page below </a:t>
            </a:r>
            <a:endParaRPr/>
          </a:p>
        </p:txBody>
      </p:sp>
      <p:pic>
        <p:nvPicPr>
          <p:cNvPr id="106" name="" descr=""/>
          <p:cNvPicPr/>
          <p:nvPr/>
        </p:nvPicPr>
        <p:blipFill>
          <a:blip r:embed="rId5"/>
          <a:stretch>
            <a:fillRect/>
          </a:stretch>
        </p:blipFill>
        <p:spPr>
          <a:xfrm>
            <a:off x="91440" y="3749040"/>
            <a:ext cx="3264480" cy="1371600"/>
          </a:xfrm>
          <a:prstGeom prst="rect">
            <a:avLst/>
          </a:prstGeom>
          <a:ln w="18360">
            <a:noFill/>
          </a:ln>
        </p:spPr>
      </p:pic>
      <p:sp>
        <p:nvSpPr>
          <p:cNvPr id="107" name="TextShape 9"/>
          <p:cNvSpPr txBox="1"/>
          <p:nvPr/>
        </p:nvSpPr>
        <p:spPr>
          <a:xfrm>
            <a:off x="91440" y="5179680"/>
            <a:ext cx="3474720" cy="229320"/>
          </a:xfrm>
          <a:prstGeom prst="rect">
            <a:avLst/>
          </a:prstGeom>
        </p:spPr>
        <p:txBody>
          <a:bodyPr lIns="0" rIns="0" tIns="0" bIns="0" anchor="ctr"/>
          <a:p>
            <a:pPr algn="ctr"/>
            <a:r>
              <a:rPr b="1" i="1" lang="de-DE" sz="800">
                <a:solidFill>
                  <a:srgbClr val="4c4c4c"/>
                </a:solidFill>
                <a:latin typeface="Arial"/>
              </a:rPr>
              <a:t>You still can return to the login page by clicking to </a:t>
            </a:r>
            <a:r>
              <a:rPr b="1" i="1" lang="de-DE" sz="800">
                <a:solidFill>
                  <a:srgbClr val="0047ff"/>
                </a:solidFill>
                <a:latin typeface="Arial"/>
              </a:rPr>
              <a:t>Login with your account </a:t>
            </a:r>
            <a:endParaRPr/>
          </a:p>
        </p:txBody>
      </p:sp>
      <p:sp>
        <p:nvSpPr>
          <p:cNvPr id="108" name="TextShape 10"/>
          <p:cNvSpPr txBox="1"/>
          <p:nvPr/>
        </p:nvSpPr>
        <p:spPr>
          <a:xfrm>
            <a:off x="2560320" y="3840480"/>
            <a:ext cx="2194920" cy="1360080"/>
          </a:xfrm>
          <a:prstGeom prst="rect">
            <a:avLst/>
          </a:prstGeom>
        </p:spPr>
        <p:txBody>
          <a:bodyPr lIns="0" rIns="0" tIns="0" bIns="0" anchor="ctr"/>
          <a:p>
            <a:pPr algn="ctr"/>
            <a:r>
              <a:rPr lang="de-DE" sz="1000">
                <a:solidFill>
                  <a:srgbClr val="000000"/>
                </a:solidFill>
                <a:latin typeface="Arial"/>
              </a:rPr>
              <a:t>Fill this form : a </a:t>
            </a:r>
            <a:r>
              <a:rPr lang="de-DE" sz="1000" u="sng">
                <a:solidFill>
                  <a:srgbClr val="000000"/>
                </a:solidFill>
                <a:latin typeface="Arial"/>
              </a:rPr>
              <a:t>username</a:t>
            </a:r>
            <a:r>
              <a:rPr lang="de-DE" sz="1000">
                <a:solidFill>
                  <a:srgbClr val="000000"/>
                </a:solidFill>
                <a:latin typeface="Arial"/>
              </a:rPr>
              <a:t>, a </a:t>
            </a:r>
            <a:r>
              <a:rPr lang="de-DE" sz="1000" u="sng">
                <a:solidFill>
                  <a:srgbClr val="000000"/>
                </a:solidFill>
                <a:latin typeface="Arial"/>
              </a:rPr>
              <a:t>valid email address</a:t>
            </a:r>
            <a:r>
              <a:rPr lang="de-DE" sz="1000">
                <a:solidFill>
                  <a:srgbClr val="000000"/>
                </a:solidFill>
                <a:latin typeface="Arial"/>
              </a:rPr>
              <a:t> and a </a:t>
            </a:r>
            <a:r>
              <a:rPr lang="de-DE" sz="1000" u="sng">
                <a:solidFill>
                  <a:srgbClr val="000000"/>
                </a:solidFill>
                <a:latin typeface="Arial"/>
              </a:rPr>
              <a:t>password </a:t>
            </a:r>
            <a:r>
              <a:rPr lang="de-DE" sz="1000">
                <a:solidFill>
                  <a:srgbClr val="000000"/>
                </a:solidFill>
                <a:latin typeface="Arial"/>
              </a:rPr>
              <a:t>and then click on </a:t>
            </a:r>
            <a:r>
              <a:rPr b="1" lang="de-DE" sz="1000">
                <a:solidFill>
                  <a:srgbClr val="000000"/>
                </a:solidFill>
                <a:latin typeface="Arial"/>
              </a:rPr>
              <a:t>Create and Login</a:t>
            </a:r>
            <a:r>
              <a:rPr lang="de-DE" sz="1000">
                <a:solidFill>
                  <a:srgbClr val="000000"/>
                </a:solidFill>
                <a:latin typeface="Arial"/>
              </a:rPr>
              <a:t> button </a:t>
            </a:r>
            <a:endParaRPr/>
          </a:p>
          <a:p>
            <a:pPr algn="ctr"/>
            <a:endParaRPr/>
          </a:p>
          <a:p>
            <a:pPr algn="ctr"/>
            <a:r>
              <a:rPr lang="de-DE" sz="800">
                <a:solidFill>
                  <a:srgbClr val="ff0000"/>
                </a:solidFill>
                <a:latin typeface="Arial"/>
              </a:rPr>
              <a:t>The password </a:t>
            </a:r>
            <a:r>
              <a:rPr b="1" lang="de-DE" sz="800">
                <a:solidFill>
                  <a:srgbClr val="ff0000"/>
                </a:solidFill>
                <a:latin typeface="Arial"/>
              </a:rPr>
              <a:t>must</a:t>
            </a:r>
            <a:r>
              <a:rPr lang="de-DE" sz="800">
                <a:solidFill>
                  <a:srgbClr val="ff0000"/>
                </a:solidFill>
                <a:latin typeface="Arial"/>
              </a:rPr>
              <a:t> </a:t>
            </a:r>
            <a:r>
              <a:rPr b="1" lang="de-DE" sz="800">
                <a:solidFill>
                  <a:srgbClr val="ff0000"/>
                </a:solidFill>
                <a:latin typeface="Arial"/>
              </a:rPr>
              <a:t>contain</a:t>
            </a:r>
            <a:r>
              <a:rPr lang="de-DE" sz="800">
                <a:solidFill>
                  <a:srgbClr val="ff0000"/>
                </a:solidFill>
                <a:latin typeface="Arial"/>
              </a:rPr>
              <a:t> 6 characters, including at least one uppercase letter,  one lowercase letter, one number </a:t>
            </a:r>
            <a:endParaRPr/>
          </a:p>
        </p:txBody>
      </p:sp>
      <p:sp>
        <p:nvSpPr>
          <p:cNvPr id="109" name="Rectangle 11"/>
          <p:cNvSpPr/>
          <p:nvPr/>
        </p:nvSpPr>
        <p:spPr>
          <a:xfrm>
            <a:off x="6564240" y="3078720"/>
            <a:ext cx="1335600" cy="190440"/>
          </a:xfrm>
          <a:prstGeom prst="rect">
            <a:avLst/>
          </a:prstGeom>
          <a:noFill/>
          <a:ln w="12600">
            <a:solidFill>
              <a:srgbClr val="008000"/>
            </a:solidFill>
            <a:custDash>
              <a:ds d="51000" sp="127000"/>
              <a:ds d="51000" sp="127000"/>
              <a:ds d="254000" sp="127000"/>
              <a:ds d="254000" sp="127000"/>
              <a:ds d="254000" sp="127000"/>
            </a:custDash>
            <a:round/>
          </a:ln>
        </p:spPr>
      </p:sp>
      <p:sp>
        <p:nvSpPr>
          <p:cNvPr id="110" name="TextShape 12"/>
          <p:cNvSpPr txBox="1"/>
          <p:nvPr/>
        </p:nvSpPr>
        <p:spPr>
          <a:xfrm>
            <a:off x="5486400" y="4584600"/>
            <a:ext cx="4319640" cy="993240"/>
          </a:xfrm>
          <a:prstGeom prst="rect">
            <a:avLst/>
          </a:prstGeom>
        </p:spPr>
        <p:txBody>
          <a:bodyPr lIns="0" rIns="0" tIns="0" bIns="0" anchor="ctr"/>
          <a:p>
            <a:r>
              <a:rPr i="1" lang="de-DE" sz="1000">
                <a:solidFill>
                  <a:srgbClr val="000000"/>
                </a:solidFill>
                <a:latin typeface="Arial"/>
              </a:rPr>
              <a:t>If you don't remember your password, fill the field Email Address in the Login page and then click on the link :</a:t>
            </a:r>
            <a:r>
              <a:rPr i="1" lang="de-DE" sz="1000">
                <a:solidFill>
                  <a:srgbClr val="0047ff"/>
                </a:solidFill>
                <a:latin typeface="Arial"/>
              </a:rPr>
              <a:t> click here</a:t>
            </a:r>
            <a:r>
              <a:rPr i="1" lang="de-DE" sz="1000">
                <a:solidFill>
                  <a:srgbClr val="000000"/>
                </a:solidFill>
                <a:latin typeface="Arial"/>
              </a:rPr>
              <a:t>.</a:t>
            </a:r>
            <a:endParaRPr/>
          </a:p>
          <a:p>
            <a:endParaRPr/>
          </a:p>
          <a:p>
            <a:r>
              <a:rPr i="1" lang="de-DE" sz="1000">
                <a:solidFill>
                  <a:srgbClr val="000000"/>
                </a:solidFill>
                <a:latin typeface="Arial"/>
              </a:rPr>
              <a:t>An email will be sent to your email address containing a link. This link will redirect you to a reset page. On the page you need to type 2 times your password and then click on </a:t>
            </a:r>
            <a:r>
              <a:rPr b="1" i="1" lang="de-DE" sz="1000">
                <a:solidFill>
                  <a:srgbClr val="000000"/>
                </a:solidFill>
                <a:latin typeface="Arial"/>
              </a:rPr>
              <a:t>Reset and Login</a:t>
            </a:r>
            <a:r>
              <a:rPr i="1" lang="de-DE" sz="1000">
                <a:solidFill>
                  <a:srgbClr val="000000"/>
                </a:solidFill>
                <a:latin typeface="Arial"/>
              </a:rPr>
              <a:t> button </a:t>
            </a:r>
            <a:endParaRPr/>
          </a:p>
          <a:p>
            <a:endParaRPr/>
          </a:p>
        </p:txBody>
      </p:sp>
      <p:sp>
        <p:nvSpPr>
          <p:cNvPr id="111" name="TextShape 13"/>
          <p:cNvSpPr txBox="1"/>
          <p:nvPr/>
        </p:nvSpPr>
        <p:spPr>
          <a:xfrm>
            <a:off x="6816240" y="4085640"/>
            <a:ext cx="2266560" cy="354960"/>
          </a:xfrm>
          <a:prstGeom prst="rect">
            <a:avLst/>
          </a:prstGeom>
        </p:spPr>
        <p:txBody>
          <a:bodyPr lIns="0" rIns="0" tIns="0" bIns="0" anchor="ctr"/>
          <a:p>
            <a:r>
              <a:rPr b="1" i="1" lang="de-DE" sz="1300">
                <a:solidFill>
                  <a:srgbClr val="000000"/>
                </a:solidFill>
                <a:latin typeface="Arial"/>
              </a:rPr>
              <a:t>Forget password ?</a:t>
            </a:r>
            <a:endParaRPr/>
          </a:p>
        </p:txBody>
      </p:sp>
      <p:pic>
        <p:nvPicPr>
          <p:cNvPr id="112" name="" descr=""/>
          <p:cNvPicPr/>
          <p:nvPr/>
        </p:nvPicPr>
        <p:blipFill>
          <a:blip r:embed="rId6"/>
          <a:stretch>
            <a:fillRect/>
          </a:stretch>
        </p:blipFill>
        <p:spPr>
          <a:xfrm>
            <a:off x="8503920" y="128160"/>
            <a:ext cx="1097280" cy="1060920"/>
          </a:xfrm>
          <a:prstGeom prst="rect">
            <a:avLst/>
          </a:prstGeom>
          <a:ln w="18360">
            <a:noFill/>
          </a:ln>
        </p:spPr>
      </p:pic>
      <p:pic>
        <p:nvPicPr>
          <p:cNvPr id="113" name="" descr=""/>
          <p:cNvPicPr/>
          <p:nvPr/>
        </p:nvPicPr>
        <p:blipFill>
          <a:blip r:embed="rId7"/>
          <a:stretch>
            <a:fillRect/>
          </a:stretch>
        </p:blipFill>
        <p:spPr>
          <a:xfrm rot="18451800">
            <a:off x="851760" y="3611160"/>
            <a:ext cx="622800" cy="149760"/>
          </a:xfrm>
          <a:prstGeom prst="rect">
            <a:avLst/>
          </a:prstGeom>
          <a:ln w="18360">
            <a:noFill/>
          </a:ln>
        </p:spPr>
      </p:pic>
      <p:sp>
        <p:nvSpPr>
          <p:cNvPr id="114" name="TextShape 14"/>
          <p:cNvSpPr txBox="1"/>
          <p:nvPr/>
        </p:nvSpPr>
        <p:spPr>
          <a:xfrm>
            <a:off x="504000" y="216000"/>
            <a:ext cx="7020000" cy="936000"/>
          </a:xfrm>
          <a:prstGeom prst="rect">
            <a:avLst/>
          </a:prstGeom>
        </p:spPr>
        <p:txBody>
          <a:bodyPr lIns="0" rIns="0" tIns="0" bIns="0" anchor="ctr"/>
          <a:p>
            <a:r>
              <a:rPr lang="de-DE" sz="3570">
                <a:latin typeface="Arial"/>
              </a:rPr>
              <a:t>CIVILITY : </a:t>
            </a:r>
            <a:r>
              <a:rPr lang="de-DE" sz="2000">
                <a:latin typeface="Arial"/>
              </a:rPr>
              <a:t>cloud based Interactive Visualization of Tractography Brain Connectome</a:t>
            </a:r>
            <a:endParaRPr/>
          </a:p>
        </p:txBody>
      </p:sp>
      <p:sp>
        <p:nvSpPr>
          <p:cNvPr id="115" name="Line 15"/>
          <p:cNvSpPr/>
          <p:nvPr/>
        </p:nvSpPr>
        <p:spPr>
          <a:xfrm>
            <a:off x="7892280" y="3299400"/>
            <a:ext cx="337320" cy="838440"/>
          </a:xfrm>
          <a:prstGeom prst="line">
            <a:avLst/>
          </a:prstGeom>
          <a:ln>
            <a:solidFill>
              <a:srgbClr val="008000"/>
            </a:solidFill>
            <a:headEnd len="med" type="triangle" w="med"/>
            <a:tailEnd len="med" type="triangle" w="med"/>
          </a:ln>
        </p:spPr>
      </p:sp>
    </p:spTree>
  </p:cSld>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6" name="TextShape 1"/>
          <p:cNvSpPr txBox="1"/>
          <p:nvPr/>
        </p:nvSpPr>
        <p:spPr>
          <a:xfrm>
            <a:off x="504000" y="1368000"/>
            <a:ext cx="9072000" cy="3288240"/>
          </a:xfrm>
          <a:prstGeom prst="rect">
            <a:avLst/>
          </a:prstGeom>
        </p:spPr>
        <p:txBody>
          <a:bodyPr lIns="0" rIns="0" tIns="0" bIns="0"/>
          <a:p>
            <a:pPr>
              <a:buSzPct val="45000"/>
              <a:buFont typeface="StarSymbol"/>
              <a:buChar char=""/>
            </a:pPr>
            <a:r>
              <a:rPr lang="de-DE" sz="2000" u="sng">
                <a:latin typeface="Arial"/>
              </a:rPr>
              <a:t>Application</a:t>
            </a:r>
            <a:endParaRPr/>
          </a:p>
          <a:p>
            <a:pPr>
              <a:buSzPct val="45000"/>
              <a:buFont typeface="StarSymbol"/>
              <a:buChar char=""/>
            </a:pPr>
            <a:endParaRPr/>
          </a:p>
        </p:txBody>
      </p:sp>
      <p:sp>
        <p:nvSpPr>
          <p:cNvPr id="117" name="TextShape 2"/>
          <p:cNvSpPr txBox="1"/>
          <p:nvPr/>
        </p:nvSpPr>
        <p:spPr>
          <a:xfrm>
            <a:off x="-167760" y="1737360"/>
            <a:ext cx="4922640" cy="555840"/>
          </a:xfrm>
          <a:prstGeom prst="rect">
            <a:avLst/>
          </a:prstGeom>
        </p:spPr>
        <p:txBody>
          <a:bodyPr lIns="0" rIns="0" tIns="0" bIns="0"/>
          <a:p>
            <a:pPr>
              <a:buSzPct val="45000"/>
              <a:buFont typeface="StarSymbol"/>
              <a:buChar char=""/>
            </a:pPr>
            <a:r>
              <a:rPr lang="de-DE" sz="1300">
                <a:latin typeface="Arial"/>
              </a:rPr>
              <a:t>At this point, you must be </a:t>
            </a:r>
            <a:r>
              <a:rPr b="1" lang="de-DE" sz="1300">
                <a:latin typeface="Arial"/>
              </a:rPr>
              <a:t>connected</a:t>
            </a:r>
            <a:r>
              <a:rPr lang="de-DE" sz="1300">
                <a:latin typeface="Arial"/>
              </a:rPr>
              <a:t>. </a:t>
            </a:r>
            <a:endParaRPr/>
          </a:p>
          <a:p>
            <a:pPr>
              <a:buSzPct val="45000"/>
              <a:buFont typeface="StarSymbol"/>
              <a:buChar char=""/>
            </a:pPr>
            <a:r>
              <a:rPr lang="de-DE" sz="1300">
                <a:latin typeface="Arial"/>
              </a:rPr>
              <a:t>Otherwise, return to the last slide to be Login. </a:t>
            </a:r>
            <a:endParaRPr/>
          </a:p>
        </p:txBody>
      </p:sp>
      <p:sp>
        <p:nvSpPr>
          <p:cNvPr id="118" name="TextShape 3"/>
          <p:cNvSpPr txBox="1"/>
          <p:nvPr/>
        </p:nvSpPr>
        <p:spPr>
          <a:xfrm>
            <a:off x="274320" y="3383280"/>
            <a:ext cx="5029200" cy="2058120"/>
          </a:xfrm>
          <a:prstGeom prst="rect">
            <a:avLst/>
          </a:prstGeom>
        </p:spPr>
        <p:txBody>
          <a:bodyPr lIns="5040" rIns="5040" tIns="5040" bIns="5040" anchor="ctr"/>
          <a:p>
            <a:r>
              <a:rPr lang="de-DE" sz="1200">
                <a:solidFill>
                  <a:srgbClr val="000000"/>
                </a:solidFill>
                <a:latin typeface="Arial"/>
              </a:rPr>
              <a:t>This application is composed of </a:t>
            </a:r>
            <a:r>
              <a:rPr lang="de-DE" sz="1200" u="sng">
                <a:solidFill>
                  <a:srgbClr val="000000"/>
                </a:solidFill>
                <a:latin typeface="Arial"/>
              </a:rPr>
              <a:t>3 tabs</a:t>
            </a:r>
            <a:r>
              <a:rPr lang="de-DE" sz="1200">
                <a:solidFill>
                  <a:srgbClr val="000000"/>
                </a:solidFill>
                <a:latin typeface="Arial"/>
              </a:rPr>
              <a:t>.</a:t>
            </a:r>
            <a:endParaRPr/>
          </a:p>
          <a:p>
            <a:endParaRPr/>
          </a:p>
          <a:p>
            <a:r>
              <a:rPr lang="de-DE" sz="1200">
                <a:solidFill>
                  <a:srgbClr val="000000"/>
                </a:solidFill>
                <a:latin typeface="Arial"/>
              </a:rPr>
              <a:t>Tab 1 : Tractography</a:t>
            </a:r>
            <a:endParaRPr/>
          </a:p>
          <a:p>
            <a:r>
              <a:rPr i="1" lang="de-DE" sz="1200">
                <a:solidFill>
                  <a:srgbClr val="000000"/>
                </a:solidFill>
                <a:latin typeface="Arial"/>
              </a:rPr>
              <a:t>Launch a tractography on a subject</a:t>
            </a:r>
            <a:endParaRPr/>
          </a:p>
          <a:p>
            <a:endParaRPr/>
          </a:p>
          <a:p>
            <a:r>
              <a:rPr lang="de-DE" sz="1200">
                <a:solidFill>
                  <a:srgbClr val="000000"/>
                </a:solidFill>
                <a:latin typeface="Arial"/>
              </a:rPr>
              <a:t>Tab 2 : Jobs </a:t>
            </a:r>
            <a:endParaRPr/>
          </a:p>
          <a:p>
            <a:r>
              <a:rPr i="1" lang="de-DE" sz="1200">
                <a:solidFill>
                  <a:srgbClr val="000000"/>
                </a:solidFill>
                <a:latin typeface="Arial"/>
              </a:rPr>
              <a:t>Summarize of all jobs launched. You can visualize results, status, parameters etc. </a:t>
            </a:r>
            <a:endParaRPr/>
          </a:p>
          <a:p>
            <a:endParaRPr/>
          </a:p>
          <a:p>
            <a:r>
              <a:rPr lang="de-DE" sz="1200">
                <a:solidFill>
                  <a:srgbClr val="000000"/>
                </a:solidFill>
                <a:latin typeface="Arial"/>
              </a:rPr>
              <a:t>Tab 3 : Visualization</a:t>
            </a:r>
            <a:endParaRPr/>
          </a:p>
          <a:p>
            <a:r>
              <a:rPr i="1" lang="de-DE" sz="1200">
                <a:solidFill>
                  <a:srgbClr val="000000"/>
                </a:solidFill>
                <a:latin typeface="Arial"/>
              </a:rPr>
              <a:t>Here, you can visualize brain connectivity by uploading a matrix file (probtrackx2 output) and a description table (json file).</a:t>
            </a:r>
            <a:endParaRPr/>
          </a:p>
        </p:txBody>
      </p:sp>
      <p:sp>
        <p:nvSpPr>
          <p:cNvPr id="119" name="Rectangle 4"/>
          <p:cNvSpPr/>
          <p:nvPr/>
        </p:nvSpPr>
        <p:spPr>
          <a:xfrm>
            <a:off x="806400" y="3726720"/>
            <a:ext cx="1041840" cy="182880"/>
          </a:xfrm>
          <a:prstGeom prst="rect">
            <a:avLst/>
          </a:prstGeom>
          <a:noFill/>
          <a:ln w="29160">
            <a:solidFill>
              <a:srgbClr val="2323dc"/>
            </a:solidFill>
            <a:custDash>
              <a:ds d="51000" sp="51000"/>
              <a:ds d="51000" sp="51000"/>
            </a:custDash>
            <a:round/>
          </a:ln>
        </p:spPr>
      </p:sp>
      <p:sp>
        <p:nvSpPr>
          <p:cNvPr id="120" name="Rectangle 5"/>
          <p:cNvSpPr/>
          <p:nvPr/>
        </p:nvSpPr>
        <p:spPr>
          <a:xfrm>
            <a:off x="806400" y="4219920"/>
            <a:ext cx="457200" cy="198000"/>
          </a:xfrm>
          <a:prstGeom prst="rect">
            <a:avLst/>
          </a:prstGeom>
          <a:noFill/>
          <a:ln w="29160">
            <a:solidFill>
              <a:srgbClr val="ff6633"/>
            </a:solidFill>
            <a:custDash>
              <a:ds d="51000" sp="51000"/>
              <a:ds d="51000" sp="51000"/>
            </a:custDash>
            <a:round/>
          </a:ln>
        </p:spPr>
      </p:sp>
      <p:sp>
        <p:nvSpPr>
          <p:cNvPr id="121" name="Rectangle 6"/>
          <p:cNvSpPr/>
          <p:nvPr/>
        </p:nvSpPr>
        <p:spPr>
          <a:xfrm>
            <a:off x="806400" y="4860000"/>
            <a:ext cx="914400" cy="238320"/>
          </a:xfrm>
          <a:prstGeom prst="rect">
            <a:avLst/>
          </a:prstGeom>
          <a:noFill/>
          <a:ln w="29160">
            <a:solidFill>
              <a:srgbClr val="008000"/>
            </a:solidFill>
            <a:custDash>
              <a:ds d="51000" sp="51000"/>
              <a:ds d="51000" sp="51000"/>
            </a:custDash>
            <a:round/>
          </a:ln>
        </p:spPr>
      </p:sp>
      <p:pic>
        <p:nvPicPr>
          <p:cNvPr id="122" name="" descr=""/>
          <p:cNvPicPr/>
          <p:nvPr/>
        </p:nvPicPr>
        <p:blipFill>
          <a:blip r:embed="rId1"/>
          <a:stretch>
            <a:fillRect/>
          </a:stretch>
        </p:blipFill>
        <p:spPr>
          <a:xfrm>
            <a:off x="8503920" y="128160"/>
            <a:ext cx="1097280" cy="1060920"/>
          </a:xfrm>
          <a:prstGeom prst="rect">
            <a:avLst/>
          </a:prstGeom>
          <a:ln w="18360">
            <a:noFill/>
          </a:ln>
        </p:spPr>
      </p:pic>
      <p:pic>
        <p:nvPicPr>
          <p:cNvPr id="123" name="" descr=""/>
          <p:cNvPicPr/>
          <p:nvPr/>
        </p:nvPicPr>
        <p:blipFill>
          <a:blip r:embed="rId2"/>
          <a:srcRect l="0" t="0" r="0" b="407829"/>
          <a:stretch>
            <a:fillRect/>
          </a:stretch>
        </p:blipFill>
        <p:spPr>
          <a:xfrm>
            <a:off x="5486400" y="365760"/>
            <a:ext cx="4433040" cy="4836960"/>
          </a:xfrm>
          <a:prstGeom prst="rect">
            <a:avLst/>
          </a:prstGeom>
          <a:ln w="18360">
            <a:noFill/>
          </a:ln>
        </p:spPr>
      </p:pic>
      <p:sp>
        <p:nvSpPr>
          <p:cNvPr id="124" name="TextShape 7"/>
          <p:cNvSpPr txBox="1"/>
          <p:nvPr/>
        </p:nvSpPr>
        <p:spPr>
          <a:xfrm>
            <a:off x="112320" y="216000"/>
            <a:ext cx="5739840" cy="936000"/>
          </a:xfrm>
          <a:prstGeom prst="rect">
            <a:avLst/>
          </a:prstGeom>
        </p:spPr>
        <p:txBody>
          <a:bodyPr lIns="0" rIns="0" tIns="0" bIns="0" anchor="ctr"/>
          <a:p>
            <a:r>
              <a:rPr lang="de-DE" sz="3570">
                <a:latin typeface="Arial"/>
              </a:rPr>
              <a:t>CIVILITY : </a:t>
            </a:r>
            <a:r>
              <a:rPr lang="de-DE" sz="2000">
                <a:latin typeface="Arial"/>
              </a:rPr>
              <a:t>cloud based Interactive Visualization of Tractography Brain Connectome</a:t>
            </a:r>
            <a:endParaRPr/>
          </a:p>
        </p:txBody>
      </p:sp>
      <p:sp>
        <p:nvSpPr>
          <p:cNvPr id="125" name="Rectangle 8"/>
          <p:cNvSpPr/>
          <p:nvPr/>
        </p:nvSpPr>
        <p:spPr>
          <a:xfrm>
            <a:off x="6786000" y="1920240"/>
            <a:ext cx="695520" cy="182880"/>
          </a:xfrm>
          <a:prstGeom prst="rect">
            <a:avLst/>
          </a:prstGeom>
          <a:noFill/>
          <a:ln w="29160">
            <a:solidFill>
              <a:srgbClr val="008000"/>
            </a:solidFill>
            <a:custDash>
              <a:ds d="51000" sp="51000"/>
              <a:ds d="51000" sp="51000"/>
            </a:custDash>
            <a:round/>
          </a:ln>
        </p:spPr>
      </p:sp>
      <p:sp>
        <p:nvSpPr>
          <p:cNvPr id="126" name="Rectangle 9"/>
          <p:cNvSpPr/>
          <p:nvPr/>
        </p:nvSpPr>
        <p:spPr>
          <a:xfrm>
            <a:off x="6345360" y="1920240"/>
            <a:ext cx="365760" cy="182880"/>
          </a:xfrm>
          <a:prstGeom prst="rect">
            <a:avLst/>
          </a:prstGeom>
          <a:noFill/>
          <a:ln w="29160">
            <a:solidFill>
              <a:srgbClr val="ff6633"/>
            </a:solidFill>
            <a:custDash>
              <a:ds d="51000" sp="51000"/>
              <a:ds d="51000" sp="51000"/>
            </a:custDash>
            <a:round/>
          </a:ln>
        </p:spPr>
      </p:sp>
      <p:sp>
        <p:nvSpPr>
          <p:cNvPr id="127" name="Rectangle 10"/>
          <p:cNvSpPr/>
          <p:nvPr/>
        </p:nvSpPr>
        <p:spPr>
          <a:xfrm>
            <a:off x="5511960" y="1920240"/>
            <a:ext cx="797400" cy="182880"/>
          </a:xfrm>
          <a:prstGeom prst="rect">
            <a:avLst/>
          </a:prstGeom>
          <a:noFill/>
          <a:ln w="29160">
            <a:solidFill>
              <a:srgbClr val="2323dc"/>
            </a:solidFill>
            <a:custDash>
              <a:ds d="51000" sp="51000"/>
              <a:ds d="51000" sp="51000"/>
            </a:custDash>
            <a:round/>
          </a:ln>
        </p:spPr>
      </p:sp>
      <p:sp>
        <p:nvSpPr>
          <p:cNvPr id="128" name="TextShape 11"/>
          <p:cNvSpPr txBox="1"/>
          <p:nvPr/>
        </p:nvSpPr>
        <p:spPr>
          <a:xfrm>
            <a:off x="5852160" y="5303520"/>
            <a:ext cx="3657600" cy="457200"/>
          </a:xfrm>
          <a:prstGeom prst="rect">
            <a:avLst/>
          </a:prstGeom>
        </p:spPr>
        <p:txBody>
          <a:bodyPr lIns="0" rIns="0" tIns="0" bIns="0" anchor="ctr"/>
          <a:p>
            <a:pPr algn="ctr"/>
            <a:r>
              <a:rPr lang="de-DE" sz="1200" u="sng">
                <a:solidFill>
                  <a:srgbClr val="4c4c4c"/>
                </a:solidFill>
                <a:latin typeface="Arial"/>
              </a:rPr>
              <a:t>Preview of the application when you are Login.</a:t>
            </a:r>
            <a:endParaRPr/>
          </a:p>
        </p:txBody>
      </p:sp>
      <p:sp>
        <p:nvSpPr>
          <p:cNvPr id="129" name="TextShape 12"/>
          <p:cNvSpPr txBox="1"/>
          <p:nvPr/>
        </p:nvSpPr>
        <p:spPr>
          <a:xfrm>
            <a:off x="91440" y="2468880"/>
            <a:ext cx="5212080" cy="689760"/>
          </a:xfrm>
          <a:prstGeom prst="rect">
            <a:avLst/>
          </a:prstGeom>
        </p:spPr>
        <p:txBody>
          <a:bodyPr lIns="90000" rIns="90000" tIns="45000" bIns="45000"/>
          <a:p>
            <a:r>
              <a:rPr b="1" lang="de-DE" sz="1400">
                <a:latin typeface="Arial"/>
              </a:rPr>
              <a:t>Tabs 1 and 2 are accessible only if your administrator authorized you to access. If, you don't have access, send a request of access by email to your administrator. </a:t>
            </a:r>
            <a:endParaRPr/>
          </a:p>
        </p:txBody>
      </p:sp>
    </p:spTree>
  </p:cSld>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30" name="" descr=""/>
          <p:cNvPicPr/>
          <p:nvPr/>
        </p:nvPicPr>
        <p:blipFill>
          <a:blip r:embed="rId1"/>
          <a:stretch>
            <a:fillRect/>
          </a:stretch>
        </p:blipFill>
        <p:spPr>
          <a:xfrm>
            <a:off x="7891920" y="92160"/>
            <a:ext cx="1097280" cy="1060920"/>
          </a:xfrm>
          <a:prstGeom prst="rect">
            <a:avLst/>
          </a:prstGeom>
          <a:ln w="18360">
            <a:noFill/>
          </a:ln>
        </p:spPr>
      </p:pic>
      <p:pic>
        <p:nvPicPr>
          <p:cNvPr id="131" name="" descr=""/>
          <p:cNvPicPr/>
          <p:nvPr/>
        </p:nvPicPr>
        <p:blipFill>
          <a:blip r:embed="rId2"/>
          <a:srcRect l="0" t="0" r="0" b="407829"/>
          <a:stretch>
            <a:fillRect/>
          </a:stretch>
        </p:blipFill>
        <p:spPr>
          <a:xfrm>
            <a:off x="5486400" y="91440"/>
            <a:ext cx="4433040" cy="4836960"/>
          </a:xfrm>
          <a:prstGeom prst="rect">
            <a:avLst/>
          </a:prstGeom>
          <a:ln w="18360">
            <a:noFill/>
          </a:ln>
        </p:spPr>
      </p:pic>
      <p:sp>
        <p:nvSpPr>
          <p:cNvPr id="132" name="TextShape 1"/>
          <p:cNvSpPr txBox="1"/>
          <p:nvPr/>
        </p:nvSpPr>
        <p:spPr>
          <a:xfrm>
            <a:off x="34560" y="2597040"/>
            <a:ext cx="4720320" cy="2615040"/>
          </a:xfrm>
          <a:prstGeom prst="rect">
            <a:avLst/>
          </a:prstGeom>
        </p:spPr>
        <p:txBody>
          <a:bodyPr lIns="0" rIns="0" tIns="0" bIns="0"/>
          <a:p>
            <a:pPr>
              <a:buSzPct val="45000"/>
              <a:buFont typeface="StarSymbol"/>
              <a:buChar char=""/>
            </a:pPr>
            <a:r>
              <a:rPr b="1" lang="de-DE" sz="1200">
                <a:latin typeface="Arial"/>
              </a:rPr>
              <a:t>1. Specify an id for the subject and upload images</a:t>
            </a:r>
            <a:endParaRPr/>
          </a:p>
          <a:p>
            <a:pPr>
              <a:buSzPct val="45000"/>
              <a:buFont typeface="StarSymbol"/>
              <a:buChar char=""/>
            </a:pPr>
            <a:r>
              <a:rPr lang="de-DE" sz="1200">
                <a:latin typeface="Arial"/>
              </a:rPr>
              <a:t>Specify the id/name of the subject (This id/name gonna be the name of the directory containing all outputs of the pipeline)</a:t>
            </a:r>
            <a:endParaRPr/>
          </a:p>
          <a:p>
            <a:pPr>
              <a:buSzPct val="45000"/>
              <a:buFont typeface="StarSymbol"/>
              <a:buChar char=""/>
            </a:pPr>
            <a:r>
              <a:rPr lang="de-DE" sz="1200">
                <a:latin typeface="Arial"/>
              </a:rPr>
              <a:t>Upload the DWI (diffusion) image – </a:t>
            </a:r>
            <a:r>
              <a:rPr i="1" lang="de-DE" sz="1200">
                <a:solidFill>
                  <a:srgbClr val="666666"/>
                </a:solidFill>
                <a:latin typeface="Arial"/>
              </a:rPr>
              <a:t>format : nnrd</a:t>
            </a:r>
            <a:endParaRPr/>
          </a:p>
          <a:p>
            <a:pPr>
              <a:buSzPct val="45000"/>
              <a:buFont typeface="StarSymbol"/>
              <a:buChar char=""/>
            </a:pPr>
            <a:r>
              <a:rPr lang="de-DE" sz="1200">
                <a:latin typeface="Arial"/>
              </a:rPr>
              <a:t>Upload T1 image (must be in the</a:t>
            </a:r>
            <a:r>
              <a:rPr lang="de-DE" sz="1200">
                <a:latin typeface="Arial"/>
              </a:rPr>
              <a:t> </a:t>
            </a:r>
            <a:r>
              <a:rPr lang="de-DE" sz="1200" u="sng">
                <a:latin typeface="Arial"/>
              </a:rPr>
              <a:t>same space as the DWI image → diffusion space</a:t>
            </a:r>
            <a:r>
              <a:rPr lang="de-DE" sz="1200">
                <a:latin typeface="Arial"/>
              </a:rPr>
              <a:t>) – </a:t>
            </a:r>
            <a:r>
              <a:rPr i="1" lang="de-DE" sz="1200">
                <a:solidFill>
                  <a:srgbClr val="666666"/>
                </a:solidFill>
                <a:latin typeface="Arial"/>
              </a:rPr>
              <a:t>format : nnrd</a:t>
            </a:r>
            <a:endParaRPr/>
          </a:p>
          <a:p>
            <a:pPr>
              <a:buSzPct val="45000"/>
              <a:buFont typeface="StarSymbol"/>
              <a:buChar char=""/>
            </a:pPr>
            <a:r>
              <a:rPr lang="de-DE" sz="1200">
                <a:latin typeface="Arial"/>
              </a:rPr>
              <a:t>Upload brain mask ( in </a:t>
            </a:r>
            <a:r>
              <a:rPr lang="de-DE" sz="1200" u="sng">
                <a:latin typeface="Arial"/>
              </a:rPr>
              <a:t>diffusion space</a:t>
            </a:r>
            <a:r>
              <a:rPr lang="de-DE" sz="1200">
                <a:latin typeface="Arial"/>
              </a:rPr>
              <a:t> ) – </a:t>
            </a:r>
            <a:r>
              <a:rPr i="1" lang="de-DE" sz="1200">
                <a:solidFill>
                  <a:srgbClr val="666666"/>
                </a:solidFill>
                <a:latin typeface="Arial"/>
              </a:rPr>
              <a:t>format : nnrd</a:t>
            </a:r>
            <a:endParaRPr/>
          </a:p>
          <a:p>
            <a:pPr>
              <a:buSzPct val="45000"/>
              <a:buFont typeface="StarSymbol"/>
              <a:buChar char=""/>
            </a:pPr>
            <a:endParaRPr/>
          </a:p>
        </p:txBody>
      </p:sp>
      <p:sp>
        <p:nvSpPr>
          <p:cNvPr id="133" name="TextShape 2"/>
          <p:cNvSpPr txBox="1"/>
          <p:nvPr/>
        </p:nvSpPr>
        <p:spPr>
          <a:xfrm>
            <a:off x="-133920" y="1828800"/>
            <a:ext cx="5163120" cy="226440"/>
          </a:xfrm>
          <a:prstGeom prst="rect">
            <a:avLst/>
          </a:prstGeom>
        </p:spPr>
        <p:txBody>
          <a:bodyPr lIns="0" rIns="0" tIns="0" bIns="0"/>
          <a:p>
            <a:pPr>
              <a:buSzPct val="45000"/>
              <a:buFont typeface="StarSymbol"/>
              <a:buChar char=""/>
            </a:pPr>
            <a:r>
              <a:rPr i="1" lang="de-DE" sz="1600">
                <a:solidFill>
                  <a:srgbClr val="666666"/>
                </a:solidFill>
                <a:latin typeface="Arial"/>
              </a:rPr>
              <a:t>Now, let's try to run the tractography on one subject. </a:t>
            </a:r>
            <a:endParaRPr/>
          </a:p>
        </p:txBody>
      </p:sp>
      <p:pic>
        <p:nvPicPr>
          <p:cNvPr id="134" name="" descr=""/>
          <p:cNvPicPr/>
          <p:nvPr/>
        </p:nvPicPr>
        <p:blipFill>
          <a:blip r:embed="rId3"/>
          <a:stretch>
            <a:fillRect/>
          </a:stretch>
        </p:blipFill>
        <p:spPr>
          <a:xfrm>
            <a:off x="5445720" y="2380320"/>
            <a:ext cx="206640" cy="235440"/>
          </a:xfrm>
          <a:prstGeom prst="rect">
            <a:avLst/>
          </a:prstGeom>
          <a:ln w="18360">
            <a:noFill/>
          </a:ln>
        </p:spPr>
      </p:pic>
      <p:pic>
        <p:nvPicPr>
          <p:cNvPr id="135" name="" descr=""/>
          <p:cNvPicPr/>
          <p:nvPr/>
        </p:nvPicPr>
        <p:blipFill>
          <a:blip r:embed="rId4"/>
          <a:stretch>
            <a:fillRect/>
          </a:stretch>
        </p:blipFill>
        <p:spPr>
          <a:xfrm>
            <a:off x="5451840" y="2873520"/>
            <a:ext cx="206640" cy="235440"/>
          </a:xfrm>
          <a:prstGeom prst="rect">
            <a:avLst/>
          </a:prstGeom>
          <a:ln w="18360">
            <a:noFill/>
          </a:ln>
        </p:spPr>
      </p:pic>
      <p:pic>
        <p:nvPicPr>
          <p:cNvPr id="136" name="" descr=""/>
          <p:cNvPicPr/>
          <p:nvPr/>
        </p:nvPicPr>
        <p:blipFill>
          <a:blip r:embed="rId5"/>
          <a:stretch>
            <a:fillRect/>
          </a:stretch>
        </p:blipFill>
        <p:spPr>
          <a:xfrm>
            <a:off x="5466960" y="3679920"/>
            <a:ext cx="206640" cy="235440"/>
          </a:xfrm>
          <a:prstGeom prst="rect">
            <a:avLst/>
          </a:prstGeom>
          <a:ln w="18360">
            <a:noFill/>
          </a:ln>
        </p:spPr>
      </p:pic>
      <p:pic>
        <p:nvPicPr>
          <p:cNvPr id="137" name="" descr=""/>
          <p:cNvPicPr/>
          <p:nvPr/>
        </p:nvPicPr>
        <p:blipFill>
          <a:blip r:embed="rId6"/>
          <a:stretch>
            <a:fillRect/>
          </a:stretch>
        </p:blipFill>
        <p:spPr>
          <a:xfrm>
            <a:off x="5466960" y="3291840"/>
            <a:ext cx="206640" cy="235440"/>
          </a:xfrm>
          <a:prstGeom prst="rect">
            <a:avLst/>
          </a:prstGeom>
          <a:ln w="18360">
            <a:noFill/>
          </a:ln>
        </p:spPr>
      </p:pic>
      <p:sp>
        <p:nvSpPr>
          <p:cNvPr id="138" name="TextShape 3"/>
          <p:cNvSpPr txBox="1"/>
          <p:nvPr/>
        </p:nvSpPr>
        <p:spPr>
          <a:xfrm>
            <a:off x="72000" y="1332000"/>
            <a:ext cx="9072000" cy="3288240"/>
          </a:xfrm>
          <a:prstGeom prst="rect">
            <a:avLst/>
          </a:prstGeom>
        </p:spPr>
        <p:txBody>
          <a:bodyPr lIns="0" rIns="0" tIns="0" bIns="0"/>
          <a:p>
            <a:pPr>
              <a:buSzPct val="45000"/>
              <a:buFont typeface="StarSymbol"/>
              <a:buChar char=""/>
            </a:pPr>
            <a:r>
              <a:rPr lang="de-DE" sz="2000" u="sng">
                <a:latin typeface="Arial"/>
              </a:rPr>
              <a:t>Run tractography on one subject – Tab 1</a:t>
            </a:r>
            <a:endParaRPr/>
          </a:p>
        </p:txBody>
      </p:sp>
      <p:sp>
        <p:nvSpPr>
          <p:cNvPr id="139" name="TextShape 4"/>
          <p:cNvSpPr txBox="1"/>
          <p:nvPr/>
        </p:nvSpPr>
        <p:spPr>
          <a:xfrm>
            <a:off x="112320" y="216000"/>
            <a:ext cx="5739840" cy="936000"/>
          </a:xfrm>
          <a:prstGeom prst="rect">
            <a:avLst/>
          </a:prstGeom>
        </p:spPr>
        <p:txBody>
          <a:bodyPr lIns="0" rIns="0" tIns="0" bIns="0" anchor="ctr"/>
          <a:p>
            <a:r>
              <a:rPr lang="de-DE" sz="3570">
                <a:latin typeface="Arial"/>
              </a:rPr>
              <a:t>CIVILITY : </a:t>
            </a:r>
            <a:r>
              <a:rPr lang="de-DE" sz="2000">
                <a:latin typeface="Arial"/>
              </a:rPr>
              <a:t>cloud based Interactive Visualization of Tractography Brain Connectome</a:t>
            </a:r>
            <a:endParaRP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